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52"/>
  </p:notesMasterIdLst>
  <p:handoutMasterIdLst>
    <p:handoutMasterId r:id="rId53"/>
  </p:handoutMasterIdLst>
  <p:sldIdLst>
    <p:sldId id="256" r:id="rId2"/>
    <p:sldId id="257" r:id="rId3"/>
    <p:sldId id="380" r:id="rId4"/>
    <p:sldId id="265" r:id="rId5"/>
    <p:sldId id="288" r:id="rId6"/>
    <p:sldId id="433" r:id="rId7"/>
    <p:sldId id="434" r:id="rId8"/>
    <p:sldId id="406" r:id="rId9"/>
    <p:sldId id="355" r:id="rId10"/>
    <p:sldId id="435" r:id="rId11"/>
    <p:sldId id="436" r:id="rId12"/>
    <p:sldId id="437" r:id="rId13"/>
    <p:sldId id="390" r:id="rId14"/>
    <p:sldId id="438" r:id="rId15"/>
    <p:sldId id="439" r:id="rId16"/>
    <p:sldId id="440" r:id="rId17"/>
    <p:sldId id="441" r:id="rId18"/>
    <p:sldId id="442" r:id="rId19"/>
    <p:sldId id="443" r:id="rId20"/>
    <p:sldId id="444" r:id="rId21"/>
    <p:sldId id="445" r:id="rId22"/>
    <p:sldId id="448" r:id="rId23"/>
    <p:sldId id="447" r:id="rId24"/>
    <p:sldId id="449" r:id="rId25"/>
    <p:sldId id="312" r:id="rId26"/>
    <p:sldId id="301" r:id="rId27"/>
    <p:sldId id="330" r:id="rId28"/>
    <p:sldId id="336" r:id="rId29"/>
    <p:sldId id="397" r:id="rId30"/>
    <p:sldId id="429" r:id="rId31"/>
    <p:sldId id="401" r:id="rId32"/>
    <p:sldId id="367" r:id="rId33"/>
    <p:sldId id="403" r:id="rId34"/>
    <p:sldId id="404" r:id="rId35"/>
    <p:sldId id="395" r:id="rId36"/>
    <p:sldId id="410" r:id="rId37"/>
    <p:sldId id="411" r:id="rId38"/>
    <p:sldId id="430" r:id="rId39"/>
    <p:sldId id="354" r:id="rId40"/>
    <p:sldId id="389" r:id="rId41"/>
    <p:sldId id="431" r:id="rId42"/>
    <p:sldId id="304" r:id="rId43"/>
    <p:sldId id="451" r:id="rId44"/>
    <p:sldId id="424" r:id="rId45"/>
    <p:sldId id="425" r:id="rId46"/>
    <p:sldId id="426" r:id="rId47"/>
    <p:sldId id="428" r:id="rId48"/>
    <p:sldId id="427" r:id="rId49"/>
    <p:sldId id="450" r:id="rId50"/>
    <p:sldId id="422" r:id="rId5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イントロ" id="{194A0914-839F-4038-A473-5A368FCEA467}">
          <p14:sldIdLst>
            <p14:sldId id="256"/>
            <p14:sldId id="257"/>
          </p14:sldIdLst>
        </p14:section>
        <p14:section name="はじめに" id="{05D055B2-583A-4107-B9C6-5AA67C9964DC}">
          <p14:sldIdLst>
            <p14:sldId id="380"/>
            <p14:sldId id="265"/>
            <p14:sldId id="288"/>
          </p14:sldIdLst>
        </p14:section>
        <p14:section name="先行研究" id="{6DD3B4E7-3930-4EC5-9054-E630D6527E1C}">
          <p14:sldIdLst>
            <p14:sldId id="433"/>
            <p14:sldId id="434"/>
          </p14:sldIdLst>
        </p14:section>
        <p14:section name="要素技術" id="{06651500-9F65-4E05-9904-98DB0DD17F79}">
          <p14:sldIdLst>
            <p14:sldId id="406"/>
            <p14:sldId id="355"/>
          </p14:sldIdLst>
        </p14:section>
        <p14:section name="提案手法" id="{2922E05D-4D01-46CA-8258-DAE663112894}">
          <p14:sldIdLst>
            <p14:sldId id="435"/>
            <p14:sldId id="436"/>
            <p14:sldId id="437"/>
          </p14:sldIdLst>
        </p14:section>
        <p14:section name="実験設定" id="{57D13AC2-5BAF-4A05-8C94-90F750AD787E}">
          <p14:sldIdLst>
            <p14:sldId id="390"/>
            <p14:sldId id="438"/>
            <p14:sldId id="439"/>
            <p14:sldId id="440"/>
            <p14:sldId id="441"/>
            <p14:sldId id="442"/>
            <p14:sldId id="443"/>
            <p14:sldId id="444"/>
            <p14:sldId id="445"/>
            <p14:sldId id="448"/>
            <p14:sldId id="447"/>
          </p14:sldIdLst>
        </p14:section>
        <p14:section name="まとめ・課題" id="{1CDB7562-F34D-405E-9325-C263D6928193}">
          <p14:sldIdLst>
            <p14:sldId id="449"/>
            <p14:sldId id="312"/>
            <p14:sldId id="301"/>
            <p14:sldId id="330"/>
            <p14:sldId id="336"/>
          </p14:sldIdLst>
        </p14:section>
        <p14:section name="予備" id="{BBFA7761-7406-4169-9063-D47FBB3FFA2F}">
          <p14:sldIdLst>
            <p14:sldId id="397"/>
            <p14:sldId id="429"/>
            <p14:sldId id="401"/>
            <p14:sldId id="367"/>
            <p14:sldId id="403"/>
            <p14:sldId id="404"/>
            <p14:sldId id="395"/>
            <p14:sldId id="410"/>
            <p14:sldId id="411"/>
            <p14:sldId id="430"/>
            <p14:sldId id="354"/>
            <p14:sldId id="389"/>
            <p14:sldId id="431"/>
            <p14:sldId id="304"/>
            <p14:sldId id="451"/>
            <p14:sldId id="424"/>
            <p14:sldId id="425"/>
            <p14:sldId id="426"/>
            <p14:sldId id="428"/>
            <p14:sldId id="427"/>
            <p14:sldId id="450"/>
            <p14:sldId id="42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B54B"/>
    <a:srgbClr val="B7E7D6"/>
    <a:srgbClr val="9DC3E6"/>
    <a:srgbClr val="E05073"/>
    <a:srgbClr val="2F5597"/>
    <a:srgbClr val="000000"/>
    <a:srgbClr val="A0814D"/>
    <a:srgbClr val="ED7D31"/>
    <a:srgbClr val="7D9D93"/>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DBED569-4797-4DF1-A0F4-6AAB3CD982D8}" styleName="淡色スタイル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中間スタイル 4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FD4443E-F989-4FC4-A0C8-D5A2AF1F390B}" styleName="濃色スタイル 1 - アクセント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FD0F851-EC5A-4D38-B0AD-8093EC10F338}" styleName="淡色スタイル 1 - アクセント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00" autoAdjust="0"/>
    <p:restoredTop sz="81212" autoAdjust="0"/>
  </p:normalViewPr>
  <p:slideViewPr>
    <p:cSldViewPr snapToGrid="0">
      <p:cViewPr>
        <p:scale>
          <a:sx n="100" d="100"/>
          <a:sy n="100" d="100"/>
        </p:scale>
        <p:origin x="1746" y="-198"/>
      </p:cViewPr>
      <p:guideLst/>
    </p:cSldViewPr>
  </p:slideViewPr>
  <p:notesTextViewPr>
    <p:cViewPr>
      <p:scale>
        <a:sx n="1" d="1"/>
        <a:sy n="1" d="1"/>
      </p:scale>
      <p:origin x="0" y="0"/>
    </p:cViewPr>
  </p:notesTextViewPr>
  <p:notesViewPr>
    <p:cSldViewPr snapToGrid="0">
      <p:cViewPr varScale="1">
        <p:scale>
          <a:sx n="88" d="100"/>
          <a:sy n="88" d="100"/>
        </p:scale>
        <p:origin x="2964"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EC1E80FB-7E2A-4E6D-AA55-6FEF075088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D3DDD556-886E-43C5-99F4-F7A02F77B8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11B9FB-333F-460A-9517-0BCD279B4527}" type="datetimeFigureOut">
              <a:rPr kumimoji="1" lang="ja-JP" altLang="en-US" smtClean="0"/>
              <a:t>2024/12/1</a:t>
            </a:fld>
            <a:endParaRPr kumimoji="1" lang="ja-JP" altLang="en-US"/>
          </a:p>
        </p:txBody>
      </p:sp>
      <p:sp>
        <p:nvSpPr>
          <p:cNvPr id="4" name="フッター プレースホルダー 3">
            <a:extLst>
              <a:ext uri="{FF2B5EF4-FFF2-40B4-BE49-F238E27FC236}">
                <a16:creationId xmlns:a16="http://schemas.microsoft.com/office/drawing/2014/main" id="{901B71A3-B629-4407-8717-168E0520DC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2FD55B9F-0FCD-4DBD-8AD4-59EEEDC5BD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1156A7-5D4B-4FB2-AF71-184A27496207}" type="slidenum">
              <a:rPr kumimoji="1" lang="ja-JP" altLang="en-US" smtClean="0"/>
              <a:t>‹#›</a:t>
            </a:fld>
            <a:endParaRPr kumimoji="1" lang="ja-JP" altLang="en-US"/>
          </a:p>
        </p:txBody>
      </p:sp>
    </p:spTree>
    <p:extLst>
      <p:ext uri="{BB962C8B-B14F-4D97-AF65-F5344CB8AC3E}">
        <p14:creationId xmlns:p14="http://schemas.microsoft.com/office/powerpoint/2010/main" val="27408184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CEA0BD-DC90-403D-801D-2BAD5ACCE07B}" type="datetimeFigureOut">
              <a:rPr kumimoji="1" lang="ja-JP" altLang="en-US" smtClean="0"/>
              <a:t>2024/11/30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198F6-3BD3-45C7-8FA6-C18C234E0100}" type="slidenum">
              <a:rPr kumimoji="1" lang="ja-JP" altLang="en-US" smtClean="0"/>
              <a:t>‹#›</a:t>
            </a:fld>
            <a:endParaRPr kumimoji="1" lang="ja-JP" altLang="en-US"/>
          </a:p>
        </p:txBody>
      </p:sp>
    </p:spTree>
    <p:extLst>
      <p:ext uri="{BB962C8B-B14F-4D97-AF65-F5344CB8AC3E}">
        <p14:creationId xmlns:p14="http://schemas.microsoft.com/office/powerpoint/2010/main" val="360112539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200" b="1" i="0" u="none" strike="noStrike" cap="none" dirty="0">
                <a:solidFill>
                  <a:schemeClr val="tx1"/>
                </a:solidFill>
                <a:latin typeface="+mj-ea"/>
                <a:ea typeface="+mj-ea"/>
                <a:cs typeface="Arial"/>
                <a:sym typeface="Arial"/>
              </a:rPr>
              <a:t>BERT </a:t>
            </a:r>
            <a:r>
              <a:rPr lang="ja-JP" altLang="en-US" sz="1200" b="1" i="0" u="none" strike="noStrike" cap="none" dirty="0">
                <a:solidFill>
                  <a:schemeClr val="tx1"/>
                </a:solidFill>
                <a:latin typeface="+mj-ea"/>
                <a:ea typeface="+mj-ea"/>
                <a:cs typeface="Arial"/>
                <a:sym typeface="Arial"/>
              </a:rPr>
              <a:t>を用いた原文と要約文の</a:t>
            </a:r>
            <a:br>
              <a:rPr lang="ja-JP" altLang="en-US" sz="1200" b="1" i="0" u="none" strike="noStrike" cap="none" dirty="0">
                <a:solidFill>
                  <a:schemeClr val="tx1"/>
                </a:solidFill>
                <a:latin typeface="+mj-ea"/>
                <a:ea typeface="+mj-ea"/>
                <a:cs typeface="Arial"/>
                <a:sym typeface="Arial"/>
              </a:rPr>
            </a:br>
            <a:r>
              <a:rPr lang="ja-JP" altLang="en-US" sz="1200" b="1" i="0" u="none" strike="noStrike" cap="none" dirty="0">
                <a:solidFill>
                  <a:schemeClr val="tx1"/>
                </a:solidFill>
                <a:latin typeface="+mj-ea"/>
                <a:ea typeface="+mj-ea"/>
                <a:cs typeface="Arial"/>
                <a:sym typeface="Arial"/>
              </a:rPr>
              <a:t>分散表現の最適な統合手法の検討</a:t>
            </a:r>
            <a:endParaRPr lang="en-US" altLang="ja-JP" dirty="0">
              <a:solidFill>
                <a:schemeClr val="tx1"/>
              </a:solidFill>
            </a:endParaRPr>
          </a:p>
          <a:p>
            <a:r>
              <a:rPr kumimoji="1" lang="ja-JP" altLang="en-US" dirty="0">
                <a:solidFill>
                  <a:schemeClr val="tx1"/>
                </a:solidFill>
              </a:rPr>
              <a:t>ソフトウェアシステム研究グループ </a:t>
            </a:r>
            <a:r>
              <a:rPr kumimoji="1" lang="en-US" altLang="ja-JP" dirty="0">
                <a:solidFill>
                  <a:schemeClr val="tx1"/>
                </a:solidFill>
              </a:rPr>
              <a:t>M1</a:t>
            </a:r>
            <a:r>
              <a:rPr kumimoji="1" lang="ja-JP" altLang="en-US" dirty="0">
                <a:solidFill>
                  <a:schemeClr val="tx1"/>
                </a:solidFill>
              </a:rPr>
              <a:t> 高山が発表いたします</a:t>
            </a:r>
            <a:r>
              <a:rPr kumimoji="1" lang="en-US" altLang="ja-JP" dirty="0">
                <a:solidFill>
                  <a:schemeClr val="tx1"/>
                </a:solidFill>
              </a:rPr>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a:t>
            </a:fld>
            <a:endParaRPr kumimoji="1" lang="ja-JP" altLang="en-US"/>
          </a:p>
        </p:txBody>
      </p:sp>
    </p:spTree>
    <p:extLst>
      <p:ext uri="{BB962C8B-B14F-4D97-AF65-F5344CB8AC3E}">
        <p14:creationId xmlns:p14="http://schemas.microsoft.com/office/powerpoint/2010/main" val="2206691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46A1E-6151-3D7C-5A0D-533DFA01511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2EFEB5-51AF-5E7F-0B3A-4C3DB28DDBA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33563AD-0821-6CB5-E782-F06C87A3C4DB}"/>
              </a:ext>
            </a:extLst>
          </p:cNvPr>
          <p:cNvSpPr>
            <a:spLocks noGrp="1"/>
          </p:cNvSpPr>
          <p:nvPr>
            <p:ph type="body" idx="1"/>
          </p:nvPr>
        </p:nvSpPr>
        <p:spPr/>
        <p:txBody>
          <a:bodyPr/>
          <a:lstStyle/>
          <a:p>
            <a:r>
              <a:rPr kumimoji="1" lang="ja-JP" altLang="en-US" dirty="0"/>
              <a:t>次に提案手法について</a:t>
            </a:r>
          </a:p>
        </p:txBody>
      </p:sp>
      <p:sp>
        <p:nvSpPr>
          <p:cNvPr id="4" name="スライド番号プレースホルダー 3">
            <a:extLst>
              <a:ext uri="{FF2B5EF4-FFF2-40B4-BE49-F238E27FC236}">
                <a16:creationId xmlns:a16="http://schemas.microsoft.com/office/drawing/2014/main" id="{D12AAFC7-DED0-FAE4-551C-3453165497CD}"/>
              </a:ext>
            </a:extLst>
          </p:cNvPr>
          <p:cNvSpPr>
            <a:spLocks noGrp="1"/>
          </p:cNvSpPr>
          <p:nvPr>
            <p:ph type="sldNum" sz="quarter" idx="5"/>
          </p:nvPr>
        </p:nvSpPr>
        <p:spPr/>
        <p:txBody>
          <a:bodyPr/>
          <a:lstStyle/>
          <a:p>
            <a:fld id="{AB4198F6-3BD3-45C7-8FA6-C18C234E0100}" type="slidenum">
              <a:rPr kumimoji="1" lang="ja-JP" altLang="en-US" smtClean="0"/>
              <a:t>10</a:t>
            </a:fld>
            <a:endParaRPr kumimoji="1" lang="ja-JP" altLang="en-US"/>
          </a:p>
        </p:txBody>
      </p:sp>
    </p:spTree>
    <p:extLst>
      <p:ext uri="{BB962C8B-B14F-4D97-AF65-F5344CB8AC3E}">
        <p14:creationId xmlns:p14="http://schemas.microsoft.com/office/powerpoint/2010/main" val="32175393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AFB14-9DFA-EBA7-A2F9-222FD0C1059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4DD3310-6B30-76B9-FD8B-B187C5224161}"/>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C077FC40-DD39-3346-5D19-99480304EAD4}"/>
                  </a:ext>
                </a:extLst>
              </p:cNvPr>
              <p:cNvSpPr>
                <a:spLocks noGrp="1"/>
              </p:cNvSpPr>
              <p:nvPr>
                <p:ph type="body" idx="1"/>
              </p:nvPr>
            </p:nvSpPr>
            <p:spPr/>
            <p:txBody>
              <a:bodyPr/>
              <a:lstStyle/>
              <a:p>
                <a:r>
                  <a:rPr lang="ja-JP" altLang="en-US" dirty="0"/>
                  <a:t>前述したように本研究では、図のように大和らによる先行研究に対する新しいアプローチとして、</a:t>
                </a:r>
                <a:endParaRPr lang="en-US" altLang="ja-JP" dirty="0"/>
              </a:p>
              <a:p>
                <a:r>
                  <a:rPr lang="en-US" altLang="ja-JP" dirty="0"/>
                  <a:t>CAP</a:t>
                </a:r>
                <a:r>
                  <a:rPr lang="ja-JP" altLang="en-US" dirty="0"/>
                  <a:t>層における要約ベクトル項</a:t>
                </a:r>
                <a:r>
                  <a:rPr lang="en-US" altLang="ja-JP" dirty="0"/>
                  <a:t>E_{sum} </a:t>
                </a:r>
                <a:r>
                  <a:rPr lang="ja-JP" altLang="en-US" dirty="0"/>
                  <a:t>の追加を行ったプーリング手法について検討します。</a:t>
                </a:r>
                <a:endParaRPr lang="en-US" altLang="ja-JP" dirty="0"/>
              </a:p>
              <a:p>
                <a:endParaRPr lang="en-US" altLang="ja-JP" dirty="0"/>
              </a:p>
              <a:p>
                <a:r>
                  <a:rPr lang="ja-JP" altLang="en-US" dirty="0"/>
                  <a:t>大規模言語モデルを用いて元データから要約文を生成し、</a:t>
                </a:r>
                <a:endParaRPr lang="en-US" altLang="ja-JP" dirty="0"/>
              </a:p>
              <a:p>
                <a:r>
                  <a:rPr lang="ja-JP" altLang="en-US" dirty="0"/>
                  <a:t>次に生成した要約文に対応する </a:t>
                </a:r>
                <a:r>
                  <a:rPr lang="en-US" altLang="ja-JP" dirty="0"/>
                  <a:t>E_{</a:t>
                </a:r>
                <a:r>
                  <a:rPr lang="en-US" altLang="ja-JP" dirty="0" err="1"/>
                  <a:t>cls</a:t>
                </a:r>
                <a:r>
                  <a:rPr lang="en-US" altLang="ja-JP" dirty="0"/>
                  <a:t>}</a:t>
                </a:r>
                <a:r>
                  <a:rPr lang="ja-JP" altLang="en-US" dirty="0"/>
                  <a:t>を算出し、これを</a:t>
                </a:r>
                <a:r>
                  <a:rPr lang="en-US" altLang="ja-JP" dirty="0"/>
                  <a:t>E_{sum}</a:t>
                </a:r>
                <a:r>
                  <a:rPr lang="ja-JP" altLang="en-US" dirty="0"/>
                  <a:t>とします。要約文の生成方法については後述します。</a:t>
                </a:r>
                <a:endParaRPr lang="en-US" altLang="ja-JP" dirty="0"/>
              </a:p>
              <a:p>
                <a:pPr marL="0" lvl="0" indent="0" algn="l" rtl="0">
                  <a:spcBef>
                    <a:spcPts val="0"/>
                  </a:spcBef>
                  <a:spcAft>
                    <a:spcPts val="0"/>
                  </a:spcAft>
                  <a:buNone/>
                </a:pPr>
                <a:r>
                  <a:rPr lang="ja-JP" altLang="en-US" sz="1200" dirty="0">
                    <a:latin typeface="+mn-ea"/>
                    <a:ea typeface="+mn-ea"/>
                  </a:rPr>
                  <a:t>そして学習可能なパラメータ </a:t>
                </a:r>
                <a14:m>
                  <m:oMath xmlns:m="http://schemas.openxmlformats.org/officeDocument/2006/math">
                    <m:r>
                      <a:rPr lang="en-US" altLang="ja-JP" sz="1200" b="0" i="1" smtClean="0">
                        <a:latin typeface="Cambria Math" panose="02040503050406030204" pitchFamily="18" charset="0"/>
                        <a:ea typeface="+mn-ea"/>
                      </a:rPr>
                      <m:t>𝑝</m:t>
                    </m:r>
                    <m:r>
                      <a:rPr lang="en-US" altLang="ja-JP" sz="1200" b="0" i="1" smtClean="0">
                        <a:latin typeface="Cambria Math" panose="02040503050406030204" pitchFamily="18" charset="0"/>
                        <a:ea typeface="+mn-ea"/>
                      </a:rPr>
                      <m:t>,  </m:t>
                    </m:r>
                    <m:r>
                      <a:rPr lang="en-US" altLang="ja-JP" sz="1200" b="0" i="1" smtClean="0">
                        <a:latin typeface="Cambria Math" panose="02040503050406030204" pitchFamily="18" charset="0"/>
                        <a:ea typeface="+mn-ea"/>
                      </a:rPr>
                      <m:t>𝑞</m:t>
                    </m:r>
                    <m:r>
                      <a:rPr lang="en-US" altLang="ja-JP" sz="1200" b="0" i="1" smtClean="0">
                        <a:latin typeface="Cambria Math" panose="02040503050406030204" pitchFamily="18" charset="0"/>
                        <a:ea typeface="+mn-ea"/>
                      </a:rPr>
                      <m:t>,  </m:t>
                    </m:r>
                    <m:r>
                      <a:rPr lang="en-US" altLang="ja-JP" sz="1200" b="0" i="1" smtClean="0">
                        <a:latin typeface="Cambria Math" panose="02040503050406030204" pitchFamily="18" charset="0"/>
                        <a:ea typeface="+mn-ea"/>
                      </a:rPr>
                      <m:t>𝑟</m:t>
                    </m:r>
                    <m:r>
                      <a:rPr lang="en-US" altLang="ja-JP" sz="1200" b="0" i="1" smtClean="0">
                        <a:latin typeface="Cambria Math" panose="02040503050406030204" pitchFamily="18" charset="0"/>
                        <a:ea typeface="+mn-ea"/>
                      </a:rPr>
                      <m:t>(≥0)</m:t>
                    </m:r>
                  </m:oMath>
                </a14:m>
                <a:r>
                  <a:rPr lang="en-US" altLang="ja-JP" sz="1200" dirty="0">
                    <a:latin typeface="+mn-ea"/>
                    <a:ea typeface="+mn-ea"/>
                  </a:rPr>
                  <a:t> </a:t>
                </a:r>
                <a:r>
                  <a:rPr lang="ja-JP" altLang="en-US" sz="1200" dirty="0">
                    <a:latin typeface="+mn-ea"/>
                    <a:ea typeface="+mn-ea"/>
                  </a:rPr>
                  <a:t>を用いて</a:t>
                </a:r>
                <a:endParaRPr lang="en-US" altLang="ja-JP" sz="1200" dirty="0">
                  <a:latin typeface="+mn-ea"/>
                  <a:ea typeface="+mn-ea"/>
                </a:endParaRPr>
              </a:p>
              <a:p>
                <a:pPr lvl="0"/>
                <a14:m>
                  <m:oMath xmlns:m="http://schemas.openxmlformats.org/officeDocument/2006/math">
                    <m:sSub>
                      <m:sSubPr>
                        <m:ctrlPr>
                          <a:rPr kumimoji="1" lang="en-US" altLang="ja-JP" sz="1200" i="1" smtClean="0">
                            <a:latin typeface="Cambria Math" panose="02040503050406030204" pitchFamily="18" charset="0"/>
                            <a:ea typeface="+mn-ea"/>
                          </a:rPr>
                        </m:ctrlPr>
                      </m:sSubPr>
                      <m:e>
                        <m:r>
                          <a:rPr kumimoji="1" lang="en-US" altLang="ja-JP" sz="1200" b="0" i="1" smtClean="0">
                            <a:latin typeface="Cambria Math" panose="02040503050406030204" pitchFamily="18" charset="0"/>
                            <a:ea typeface="+mn-ea"/>
                          </a:rPr>
                          <m:t>𝐸</m:t>
                        </m:r>
                      </m:e>
                      <m:sub>
                        <m:d>
                          <m:dPr>
                            <m:begChr m:val="["/>
                            <m:endChr m:val="]"/>
                            <m:ctrlPr>
                              <a:rPr kumimoji="1" lang="en-US" altLang="ja-JP" sz="1200" b="0" i="1" smtClean="0">
                                <a:latin typeface="Cambria Math" panose="02040503050406030204" pitchFamily="18" charset="0"/>
                                <a:ea typeface="+mn-ea"/>
                              </a:rPr>
                            </m:ctrlPr>
                          </m:dPr>
                          <m:e>
                            <m:r>
                              <a:rPr kumimoji="1" lang="en-US" altLang="ja-JP" sz="1200" b="0" i="1" smtClean="0">
                                <a:latin typeface="Cambria Math" panose="02040503050406030204" pitchFamily="18" charset="0"/>
                                <a:ea typeface="+mn-ea"/>
                              </a:rPr>
                              <m:t>𝐶𝐿𝑆</m:t>
                            </m:r>
                          </m:e>
                        </m:d>
                      </m:sub>
                    </m:sSub>
                  </m:oMath>
                </a14:m>
                <a:r>
                  <a:rPr lang="en-US" altLang="ja-JP" sz="1200" dirty="0">
                    <a:latin typeface="+mn-ea"/>
                    <a:ea typeface="+mn-ea"/>
                  </a:rPr>
                  <a:t>, </a:t>
                </a:r>
                <a14:m>
                  <m:oMath xmlns:m="http://schemas.openxmlformats.org/officeDocument/2006/math">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r>
                          <a:rPr kumimoji="1" lang="en-US" altLang="ja-JP" sz="1200" i="1">
                            <a:latin typeface="Cambria Math" panose="02040503050406030204" pitchFamily="18" charset="0"/>
                          </a:rPr>
                          <m:t>𝐴𝑣𝑔</m:t>
                        </m:r>
                      </m:sub>
                    </m:sSub>
                  </m:oMath>
                </a14:m>
                <a:r>
                  <a:rPr lang="en-US" altLang="ja-JP" sz="1200" dirty="0">
                    <a:latin typeface="+mn-ea"/>
                    <a:ea typeface="+mn-ea"/>
                  </a:rPr>
                  <a:t> , </a:t>
                </a:r>
                <a:r>
                  <a:rPr lang="ja-JP" altLang="en-US" sz="1200" dirty="0">
                    <a:latin typeface="+mn-ea"/>
                    <a:ea typeface="+mn-ea"/>
                  </a:rPr>
                  <a:t>及び </a:t>
                </a:r>
                <a:r>
                  <a:rPr lang="en-US" altLang="ja-JP" sz="1200" dirty="0">
                    <a:latin typeface="+mn-ea"/>
                    <a:ea typeface="+mn-ea"/>
                  </a:rPr>
                  <a:t>E_{sum}</a:t>
                </a:r>
                <a:r>
                  <a:rPr lang="ja-JP" altLang="en-US" sz="1200" dirty="0">
                    <a:latin typeface="+mn-ea"/>
                    <a:ea typeface="+mn-ea"/>
                  </a:rPr>
                  <a:t>の重み付き和</a:t>
                </a:r>
                <a:r>
                  <a:rPr lang="en-US" altLang="ja-JP" sz="1200" baseline="0" dirty="0">
                    <a:latin typeface="+mn-ea"/>
                    <a:ea typeface="+mn-ea"/>
                  </a:rPr>
                  <a:t> </a:t>
                </a:r>
                <a14:m>
                  <m:oMath xmlns:m="http://schemas.openxmlformats.org/officeDocument/2006/math">
                    <m:r>
                      <a:rPr lang="en-US" altLang="ja-JP" sz="1200" b="0" i="1" smtClean="0">
                        <a:latin typeface="Cambria Math" panose="02040503050406030204" pitchFamily="18" charset="0"/>
                        <a:ea typeface="+mn-ea"/>
                      </a:rPr>
                      <m:t>𝑝</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d>
                          <m:dPr>
                            <m:begChr m:val="["/>
                            <m:endChr m:val="]"/>
                            <m:ctrlPr>
                              <a:rPr kumimoji="1" lang="en-US" altLang="ja-JP" sz="1200" i="1">
                                <a:latin typeface="Cambria Math" panose="02040503050406030204" pitchFamily="18" charset="0"/>
                              </a:rPr>
                            </m:ctrlPr>
                          </m:dPr>
                          <m:e>
                            <m:r>
                              <a:rPr kumimoji="1" lang="en-US" altLang="ja-JP" sz="1200" i="1">
                                <a:latin typeface="Cambria Math" panose="02040503050406030204" pitchFamily="18" charset="0"/>
                              </a:rPr>
                              <m:t>𝐶𝐿𝑆</m:t>
                            </m:r>
                          </m:e>
                        </m:d>
                      </m:sub>
                    </m:sSub>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𝑞</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r>
                          <a:rPr kumimoji="1" lang="en-US" altLang="ja-JP" sz="1200" i="1">
                            <a:latin typeface="Cambria Math" panose="02040503050406030204" pitchFamily="18" charset="0"/>
                          </a:rPr>
                          <m:t>𝐴𝑣𝑔</m:t>
                        </m:r>
                      </m:sub>
                    </m:sSub>
                  </m:oMath>
                </a14:m>
                <a:r>
                  <a:rPr lang="en-US" altLang="ja-JP" sz="1200" dirty="0">
                    <a:latin typeface="+mn-ea"/>
                    <a:ea typeface="+mn-ea"/>
                  </a:rPr>
                  <a:t> + r E_{sum}</a:t>
                </a:r>
                <a:r>
                  <a:rPr lang="ja-JP" altLang="en-US" sz="1200" dirty="0">
                    <a:latin typeface="+mn-ea"/>
                    <a:ea typeface="+mn-ea"/>
                  </a:rPr>
                  <a:t>を文の分散表現とし、</a:t>
                </a:r>
                <a:endParaRPr lang="en-US" altLang="ja-JP" sz="1200" dirty="0">
                  <a:latin typeface="+mn-ea"/>
                  <a:ea typeface="+mn-ea"/>
                </a:endParaRPr>
              </a:p>
              <a:p>
                <a:pPr lvl="0"/>
                <a:r>
                  <a:rPr lang="ja-JP" altLang="en-US" sz="1200" dirty="0">
                    <a:latin typeface="+mn-ea"/>
                    <a:ea typeface="+mn-ea"/>
                  </a:rPr>
                  <a:t>これを分類器への入力として分類タスクを解きます。</a:t>
                </a:r>
                <a:endParaRPr lang="en-US" altLang="ja-JP" dirty="0"/>
              </a:p>
            </p:txBody>
          </p:sp>
        </mc:Choice>
        <mc:Fallback xmlns="">
          <p:sp>
            <p:nvSpPr>
              <p:cNvPr id="3" name="ノート プレースホルダー 2">
                <a:extLst>
                  <a:ext uri="{FF2B5EF4-FFF2-40B4-BE49-F238E27FC236}">
                    <a16:creationId xmlns:a16="http://schemas.microsoft.com/office/drawing/2014/main" id="{C077FC40-DD39-3346-5D19-99480304EAD4}"/>
                  </a:ext>
                </a:extLst>
              </p:cNvPr>
              <p:cNvSpPr>
                <a:spLocks noGrp="1"/>
              </p:cNvSpPr>
              <p:nvPr>
                <p:ph type="body" idx="1"/>
              </p:nvPr>
            </p:nvSpPr>
            <p:spPr/>
            <p:txBody>
              <a:bodyPr/>
              <a:lstStyle/>
              <a:p>
                <a:r>
                  <a:rPr lang="ja-JP" altLang="en-US" dirty="0"/>
                  <a:t>前述したように本研究では、図のように大和らによる先行研究に対する新しいアプローチとして、</a:t>
                </a:r>
                <a:endParaRPr lang="en-US" altLang="ja-JP" dirty="0"/>
              </a:p>
              <a:p>
                <a:r>
                  <a:rPr lang="en-US" altLang="ja-JP" dirty="0"/>
                  <a:t>CAP</a:t>
                </a:r>
                <a:r>
                  <a:rPr lang="ja-JP" altLang="en-US" dirty="0"/>
                  <a:t>層における要約ベクトル項</a:t>
                </a:r>
                <a:r>
                  <a:rPr lang="en-US" altLang="ja-JP" dirty="0"/>
                  <a:t>E_{sum} </a:t>
                </a:r>
                <a:r>
                  <a:rPr lang="ja-JP" altLang="en-US" dirty="0"/>
                  <a:t>の追加を行ったプーリング手法について検討します。</a:t>
                </a:r>
                <a:endParaRPr lang="en-US" altLang="ja-JP" dirty="0"/>
              </a:p>
              <a:p>
                <a:endParaRPr lang="en-US" altLang="ja-JP" dirty="0"/>
              </a:p>
              <a:p>
                <a:r>
                  <a:rPr lang="ja-JP" altLang="en-US" dirty="0"/>
                  <a:t>大規模言語モデルを用いて元データから要約文を生成し、</a:t>
                </a:r>
                <a:endParaRPr lang="en-US" altLang="ja-JP" dirty="0"/>
              </a:p>
              <a:p>
                <a:r>
                  <a:rPr lang="ja-JP" altLang="en-US" dirty="0"/>
                  <a:t>次に生成した要約文に対応する </a:t>
                </a:r>
                <a:r>
                  <a:rPr lang="en-US" altLang="ja-JP" dirty="0"/>
                  <a:t>E_{</a:t>
                </a:r>
                <a:r>
                  <a:rPr lang="en-US" altLang="ja-JP" dirty="0" err="1"/>
                  <a:t>cls</a:t>
                </a:r>
                <a:r>
                  <a:rPr lang="en-US" altLang="ja-JP" dirty="0"/>
                  <a:t>}</a:t>
                </a:r>
                <a:r>
                  <a:rPr lang="ja-JP" altLang="en-US" dirty="0"/>
                  <a:t>を算出し、これを</a:t>
                </a:r>
                <a:r>
                  <a:rPr lang="en-US" altLang="ja-JP" dirty="0"/>
                  <a:t>E_{sum}</a:t>
                </a:r>
                <a:r>
                  <a:rPr lang="ja-JP" altLang="en-US" dirty="0"/>
                  <a:t>とします。要約文の生成方法については後述します。</a:t>
                </a:r>
                <a:endParaRPr lang="en-US" altLang="ja-JP" dirty="0"/>
              </a:p>
              <a:p>
                <a:pPr marL="0" lvl="0" indent="0" algn="l" rtl="0">
                  <a:spcBef>
                    <a:spcPts val="0"/>
                  </a:spcBef>
                  <a:spcAft>
                    <a:spcPts val="0"/>
                  </a:spcAft>
                  <a:buNone/>
                </a:pPr>
                <a:r>
                  <a:rPr lang="ja-JP" altLang="en-US" sz="1200" dirty="0">
                    <a:latin typeface="+mn-ea"/>
                    <a:ea typeface="+mn-ea"/>
                  </a:rPr>
                  <a:t>そして学習可能なパラメータ </a:t>
                </a:r>
                <a:r>
                  <a:rPr lang="en-US" altLang="ja-JP" sz="1200" b="0" i="0">
                    <a:latin typeface="Cambria Math" panose="02040503050406030204" pitchFamily="18" charset="0"/>
                    <a:ea typeface="+mn-ea"/>
                  </a:rPr>
                  <a:t>𝑝,  𝑞,  𝑟(≥0)</a:t>
                </a:r>
                <a:r>
                  <a:rPr lang="en-US" altLang="ja-JP" sz="1200" dirty="0">
                    <a:latin typeface="+mn-ea"/>
                    <a:ea typeface="+mn-ea"/>
                  </a:rPr>
                  <a:t> </a:t>
                </a:r>
                <a:r>
                  <a:rPr lang="ja-JP" altLang="en-US" sz="1200" dirty="0">
                    <a:latin typeface="+mn-ea"/>
                    <a:ea typeface="+mn-ea"/>
                  </a:rPr>
                  <a:t>を用いて</a:t>
                </a:r>
                <a:endParaRPr lang="en-US" altLang="ja-JP" sz="1200" dirty="0">
                  <a:latin typeface="+mn-ea"/>
                  <a:ea typeface="+mn-ea"/>
                </a:endParaRPr>
              </a:p>
              <a:p>
                <a:pPr lvl="0"/>
                <a:r>
                  <a:rPr kumimoji="1" lang="en-US" altLang="ja-JP" sz="1200" b="0" i="0">
                    <a:latin typeface="Cambria Math" panose="02040503050406030204" pitchFamily="18" charset="0"/>
                    <a:ea typeface="+mn-ea"/>
                  </a:rPr>
                  <a:t>𝐸_[𝐶𝐿𝑆] </a:t>
                </a:r>
                <a:r>
                  <a:rPr lang="en-US" altLang="ja-JP" sz="1200" dirty="0">
                    <a:latin typeface="+mn-ea"/>
                    <a:ea typeface="+mn-ea"/>
                  </a:rPr>
                  <a:t>, </a:t>
                </a:r>
                <a:r>
                  <a:rPr kumimoji="1" lang="en-US" altLang="ja-JP" sz="1200" i="0">
                    <a:latin typeface="Cambria Math" panose="02040503050406030204" pitchFamily="18" charset="0"/>
                  </a:rPr>
                  <a:t>𝐸_𝐴𝑣𝑔</a:t>
                </a:r>
                <a:r>
                  <a:rPr lang="en-US" altLang="ja-JP" sz="1200" dirty="0">
                    <a:latin typeface="+mn-ea"/>
                    <a:ea typeface="+mn-ea"/>
                  </a:rPr>
                  <a:t> , </a:t>
                </a:r>
                <a:r>
                  <a:rPr lang="ja-JP" altLang="en-US" sz="1200" dirty="0">
                    <a:latin typeface="+mn-ea"/>
                    <a:ea typeface="+mn-ea"/>
                  </a:rPr>
                  <a:t>及び </a:t>
                </a:r>
                <a:r>
                  <a:rPr lang="en-US" altLang="ja-JP" sz="1200" dirty="0">
                    <a:latin typeface="+mn-ea"/>
                    <a:ea typeface="+mn-ea"/>
                  </a:rPr>
                  <a:t>E_{sum}</a:t>
                </a:r>
                <a:r>
                  <a:rPr lang="ja-JP" altLang="en-US" sz="1200" dirty="0">
                    <a:latin typeface="+mn-ea"/>
                    <a:ea typeface="+mn-ea"/>
                  </a:rPr>
                  <a:t>の重み付き和</a:t>
                </a:r>
                <a:r>
                  <a:rPr lang="en-US" altLang="ja-JP" sz="1200" baseline="0" dirty="0">
                    <a:latin typeface="+mn-ea"/>
                    <a:ea typeface="+mn-ea"/>
                  </a:rPr>
                  <a:t> </a:t>
                </a:r>
                <a:r>
                  <a:rPr lang="en-US" altLang="ja-JP" sz="1200" b="0" i="0">
                    <a:latin typeface="Cambria Math" panose="02040503050406030204" pitchFamily="18" charset="0"/>
                    <a:ea typeface="+mn-ea"/>
                  </a:rPr>
                  <a:t>𝑝</a:t>
                </a:r>
                <a:r>
                  <a:rPr kumimoji="1" lang="en-US" altLang="ja-JP" sz="1200" i="0">
                    <a:latin typeface="Cambria Math" panose="02040503050406030204" pitchFamily="18" charset="0"/>
                  </a:rPr>
                  <a:t>𝐸_[𝐶𝐿𝑆] </a:t>
                </a:r>
                <a:r>
                  <a:rPr kumimoji="1" lang="en-US" altLang="ja-JP" sz="1200" b="0" i="0">
                    <a:latin typeface="Cambria Math" panose="02040503050406030204" pitchFamily="18" charset="0"/>
                  </a:rPr>
                  <a:t>+𝑞</a:t>
                </a:r>
                <a:r>
                  <a:rPr kumimoji="1" lang="en-US" altLang="ja-JP" sz="1200" i="0">
                    <a:latin typeface="Cambria Math" panose="02040503050406030204" pitchFamily="18" charset="0"/>
                  </a:rPr>
                  <a:t>𝐸_𝐴𝑣𝑔</a:t>
                </a:r>
                <a:r>
                  <a:rPr lang="en-US" altLang="ja-JP" sz="1200" dirty="0">
                    <a:latin typeface="+mn-ea"/>
                    <a:ea typeface="+mn-ea"/>
                  </a:rPr>
                  <a:t> + r E_{sum}</a:t>
                </a:r>
                <a:r>
                  <a:rPr lang="ja-JP" altLang="en-US" sz="1200" dirty="0">
                    <a:latin typeface="+mn-ea"/>
                    <a:ea typeface="+mn-ea"/>
                  </a:rPr>
                  <a:t>を文の分散表現とし、</a:t>
                </a:r>
                <a:endParaRPr lang="en-US" altLang="ja-JP" sz="1200" dirty="0">
                  <a:latin typeface="+mn-ea"/>
                  <a:ea typeface="+mn-ea"/>
                </a:endParaRPr>
              </a:p>
              <a:p>
                <a:pPr lvl="0"/>
                <a:r>
                  <a:rPr lang="ja-JP" altLang="en-US" sz="1200" dirty="0">
                    <a:latin typeface="+mn-ea"/>
                    <a:ea typeface="+mn-ea"/>
                  </a:rPr>
                  <a:t>これを分類器への入力として分類タスクを解きます。</a:t>
                </a:r>
                <a:endParaRPr lang="en-US" altLang="ja-JP" dirty="0"/>
              </a:p>
            </p:txBody>
          </p:sp>
        </mc:Fallback>
      </mc:AlternateContent>
      <p:sp>
        <p:nvSpPr>
          <p:cNvPr id="4" name="スライド番号プレースホルダー 3">
            <a:extLst>
              <a:ext uri="{FF2B5EF4-FFF2-40B4-BE49-F238E27FC236}">
                <a16:creationId xmlns:a16="http://schemas.microsoft.com/office/drawing/2014/main" id="{32B1C402-C4B6-7BFA-9820-3A889A9DF888}"/>
              </a:ext>
            </a:extLst>
          </p:cNvPr>
          <p:cNvSpPr>
            <a:spLocks noGrp="1"/>
          </p:cNvSpPr>
          <p:nvPr>
            <p:ph type="sldNum" sz="quarter" idx="5"/>
          </p:nvPr>
        </p:nvSpPr>
        <p:spPr/>
        <p:txBody>
          <a:bodyPr/>
          <a:lstStyle/>
          <a:p>
            <a:fld id="{AB4198F6-3BD3-45C7-8FA6-C18C234E0100}" type="slidenum">
              <a:rPr kumimoji="1" lang="ja-JP" altLang="en-US" smtClean="0"/>
              <a:t>11</a:t>
            </a:fld>
            <a:endParaRPr kumimoji="1" lang="ja-JP" altLang="en-US"/>
          </a:p>
        </p:txBody>
      </p:sp>
    </p:spTree>
    <p:extLst>
      <p:ext uri="{BB962C8B-B14F-4D97-AF65-F5344CB8AC3E}">
        <p14:creationId xmlns:p14="http://schemas.microsoft.com/office/powerpoint/2010/main" val="1491578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B995F-C38A-E7F8-19F1-089B30C949E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9E44E1-CA6C-2537-6676-D46DE081C326}"/>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89611E83-6AA1-90E7-1305-BE282CB843BF}"/>
                  </a:ext>
                </a:extLst>
              </p:cNvPr>
              <p:cNvSpPr>
                <a:spLocks noGrp="1"/>
              </p:cNvSpPr>
              <p:nvPr>
                <p:ph type="body" idx="1"/>
              </p:nvPr>
            </p:nvSpPr>
            <p:spPr/>
            <p:txBody>
              <a:bodyPr/>
              <a:lstStyle/>
              <a:p>
                <a:r>
                  <a:rPr lang="ja-JP" altLang="en-US" dirty="0"/>
                  <a:t>また、学習可能なパラメータ </a:t>
                </a:r>
                <a:r>
                  <a:rPr lang="en-US" altLang="ja-JP" dirty="0"/>
                  <a:t>p, q, r </a:t>
                </a:r>
                <a:r>
                  <a:rPr lang="ja-JP" altLang="en-US" dirty="0"/>
                  <a:t>の更新式は</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大和らに倣って</a:t>
                </a:r>
                <a:r>
                  <a:rPr kumimoji="1" lang="ja-JP" altLang="en-US" sz="1200" dirty="0"/>
                  <a:t>更新後</a:t>
                </a:r>
                <a14:m>
                  <m:oMath xmlns:m="http://schemas.openxmlformats.org/officeDocument/2006/math">
                    <m:r>
                      <a:rPr kumimoji="1" lang="ja-JP" altLang="en-US" sz="1200" b="0" i="1" dirty="0">
                        <a:latin typeface="Cambria Math" panose="02040503050406030204" pitchFamily="18" charset="0"/>
                      </a:rPr>
                      <m:t>の</m:t>
                    </m:r>
                    <m:r>
                      <a:rPr kumimoji="1" lang="ja-JP" altLang="en-US" sz="1200" i="1" dirty="0" smtClean="0">
                        <a:latin typeface="Cambria Math" panose="02040503050406030204" pitchFamily="18" charset="0"/>
                      </a:rPr>
                      <m:t>パラメータ</m:t>
                    </m:r>
                    <m:r>
                      <a:rPr kumimoji="1" lang="ja-JP" altLang="en-US" sz="1200" i="1" dirty="0">
                        <a:latin typeface="Cambria Math" panose="02040503050406030204" pitchFamily="18" charset="0"/>
                      </a:rPr>
                      <m:t>を</m:t>
                    </m:r>
                  </m:oMath>
                </a14:m>
                <a:r>
                  <a:rPr kumimoji="1" lang="en-US" altLang="ja-JP" sz="1200" i="1" dirty="0">
                    <a:latin typeface="Cambria Math" panose="02040503050406030204" pitchFamily="18" charset="0"/>
                  </a:rPr>
                  <a:t> </a:t>
                </a:r>
                <a14:m>
                  <m:oMath xmlns:m="http://schemas.openxmlformats.org/officeDocument/2006/math">
                    <m:sSup>
                      <m:sSupPr>
                        <m:ctrlPr>
                          <a:rPr kumimoji="1" lang="en-US" altLang="ja-JP" sz="120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𝑝</m:t>
                        </m:r>
                      </m:e>
                      <m:sup>
                        <m:r>
                          <a:rPr kumimoji="1" lang="en-US" altLang="ja-JP" sz="1200" b="0" i="1" dirty="0" smtClean="0">
                            <a:latin typeface="Cambria Math" panose="02040503050406030204" pitchFamily="18" charset="0"/>
                          </a:rPr>
                          <m:t>′</m:t>
                        </m:r>
                      </m:sup>
                    </m:sSup>
                    <m:r>
                      <a:rPr kumimoji="1" lang="en-US" altLang="ja-JP" sz="1200" b="0" i="1" dirty="0" smtClean="0">
                        <a:latin typeface="Cambria Math" panose="02040503050406030204" pitchFamily="18" charset="0"/>
                      </a:rPr>
                      <m:t>, </m:t>
                    </m:r>
                    <m:sSup>
                      <m:sSupPr>
                        <m:ctrlPr>
                          <a:rPr kumimoji="1" lang="en-US" altLang="ja-JP" sz="1200" b="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𝑞</m:t>
                        </m:r>
                      </m:e>
                      <m:sup>
                        <m:r>
                          <a:rPr kumimoji="1" lang="en-US" altLang="ja-JP" sz="1200" b="0" i="1" dirty="0" smtClean="0">
                            <a:latin typeface="Cambria Math" panose="02040503050406030204" pitchFamily="18" charset="0"/>
                          </a:rPr>
                          <m:t>′</m:t>
                        </m:r>
                      </m:sup>
                    </m:sSup>
                    <m:r>
                      <a:rPr kumimoji="1" lang="en-US" altLang="ja-JP" sz="1200" b="0" i="1" dirty="0" smtClean="0">
                        <a:latin typeface="Cambria Math" panose="02040503050406030204" pitchFamily="18" charset="0"/>
                      </a:rPr>
                      <m:t>, </m:t>
                    </m:r>
                    <m:sSup>
                      <m:sSupPr>
                        <m:ctrlPr>
                          <a:rPr kumimoji="1" lang="en-US" altLang="ja-JP" sz="1200" b="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𝑟</m:t>
                        </m:r>
                      </m:e>
                      <m:sup>
                        <m:r>
                          <a:rPr kumimoji="1" lang="en-US" altLang="ja-JP" sz="1200" b="0" i="1" dirty="0" smtClean="0">
                            <a:latin typeface="Cambria Math" panose="02040503050406030204" pitchFamily="18" charset="0"/>
                          </a:rPr>
                          <m:t>′</m:t>
                        </m:r>
                      </m:sup>
                    </m:sSup>
                  </m:oMath>
                </a14:m>
                <a:r>
                  <a:rPr kumimoji="1" lang="ja-JP" altLang="en-US" sz="1200" dirty="0"/>
                  <a:t> とした時</a:t>
                </a:r>
                <a:endParaRPr lang="en-US" altLang="ja-JP" dirty="0"/>
              </a:p>
              <a:p>
                <a:r>
                  <a:rPr lang="ja-JP" altLang="en-US" dirty="0"/>
                  <a:t>以下のような式で正規化することで更新をしていきます。</a:t>
                </a:r>
                <a:endParaRPr lang="en-US" altLang="ja-JP" dirty="0"/>
              </a:p>
            </p:txBody>
          </p:sp>
        </mc:Choice>
        <mc:Fallback xmlns="">
          <p:sp>
            <p:nvSpPr>
              <p:cNvPr id="3" name="ノート プレースホルダー 2">
                <a:extLst>
                  <a:ext uri="{FF2B5EF4-FFF2-40B4-BE49-F238E27FC236}">
                    <a16:creationId xmlns:a16="http://schemas.microsoft.com/office/drawing/2014/main" id="{89611E83-6AA1-90E7-1305-BE282CB843BF}"/>
                  </a:ext>
                </a:extLst>
              </p:cNvPr>
              <p:cNvSpPr>
                <a:spLocks noGrp="1"/>
              </p:cNvSpPr>
              <p:nvPr>
                <p:ph type="body" idx="1"/>
              </p:nvPr>
            </p:nvSpPr>
            <p:spPr/>
            <p:txBody>
              <a:bodyPr/>
              <a:lstStyle/>
              <a:p>
                <a:r>
                  <a:rPr lang="ja-JP" altLang="en-US" dirty="0"/>
                  <a:t>また、学習可能なパラメータ </a:t>
                </a:r>
                <a:r>
                  <a:rPr lang="en-US" altLang="ja-JP" dirty="0"/>
                  <a:t>p, q, r </a:t>
                </a:r>
                <a:r>
                  <a:rPr lang="ja-JP" altLang="en-US" dirty="0"/>
                  <a:t>の更新式は</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大和らに倣って</a:t>
                </a:r>
                <a:r>
                  <a:rPr kumimoji="1" lang="ja-JP" altLang="en-US" sz="1200" dirty="0"/>
                  <a:t>更新後</a:t>
                </a:r>
                <a:r>
                  <a:rPr kumimoji="1" lang="ja-JP" altLang="en-US" sz="1200" b="0" i="0" dirty="0">
                    <a:latin typeface="Cambria Math" panose="02040503050406030204" pitchFamily="18" charset="0"/>
                  </a:rPr>
                  <a:t>の</a:t>
                </a:r>
                <a:r>
                  <a:rPr kumimoji="1" lang="ja-JP" altLang="en-US" sz="1200" i="0" dirty="0">
                    <a:latin typeface="Cambria Math" panose="02040503050406030204" pitchFamily="18" charset="0"/>
                  </a:rPr>
                  <a:t>パラメータを</a:t>
                </a:r>
                <a:r>
                  <a:rPr kumimoji="1" lang="en-US" altLang="ja-JP" sz="1200" i="1" dirty="0">
                    <a:latin typeface="Cambria Math" panose="02040503050406030204" pitchFamily="18" charset="0"/>
                  </a:rPr>
                  <a:t> </a:t>
                </a:r>
                <a:r>
                  <a:rPr kumimoji="1" lang="en-US" altLang="ja-JP" sz="1200" b="0" i="0" dirty="0">
                    <a:latin typeface="Cambria Math" panose="02040503050406030204" pitchFamily="18" charset="0"/>
                  </a:rPr>
                  <a:t>𝑝^′, 𝑞^′, 𝑟^′</a:t>
                </a:r>
                <a:r>
                  <a:rPr kumimoji="1" lang="ja-JP" altLang="en-US" sz="1200" dirty="0"/>
                  <a:t> とした時</a:t>
                </a:r>
                <a:endParaRPr lang="en-US" altLang="ja-JP" dirty="0"/>
              </a:p>
              <a:p>
                <a:r>
                  <a:rPr lang="ja-JP" altLang="en-US" dirty="0"/>
                  <a:t>以下のような式で正規化することで更新をしていきます。</a:t>
                </a:r>
                <a:endParaRPr lang="en-US" altLang="ja-JP" dirty="0"/>
              </a:p>
            </p:txBody>
          </p:sp>
        </mc:Fallback>
      </mc:AlternateContent>
      <p:sp>
        <p:nvSpPr>
          <p:cNvPr id="4" name="スライド番号プレースホルダー 3">
            <a:extLst>
              <a:ext uri="{FF2B5EF4-FFF2-40B4-BE49-F238E27FC236}">
                <a16:creationId xmlns:a16="http://schemas.microsoft.com/office/drawing/2014/main" id="{2D2AFB45-B008-CE8B-5E85-495149044015}"/>
              </a:ext>
            </a:extLst>
          </p:cNvPr>
          <p:cNvSpPr>
            <a:spLocks noGrp="1"/>
          </p:cNvSpPr>
          <p:nvPr>
            <p:ph type="sldNum" sz="quarter" idx="5"/>
          </p:nvPr>
        </p:nvSpPr>
        <p:spPr/>
        <p:txBody>
          <a:bodyPr/>
          <a:lstStyle/>
          <a:p>
            <a:fld id="{AB4198F6-3BD3-45C7-8FA6-C18C234E0100}" type="slidenum">
              <a:rPr kumimoji="1" lang="ja-JP" altLang="en-US" smtClean="0"/>
              <a:t>12</a:t>
            </a:fld>
            <a:endParaRPr kumimoji="1" lang="ja-JP" altLang="en-US"/>
          </a:p>
        </p:txBody>
      </p:sp>
    </p:spTree>
    <p:extLst>
      <p:ext uri="{BB962C8B-B14F-4D97-AF65-F5344CB8AC3E}">
        <p14:creationId xmlns:p14="http://schemas.microsoft.com/office/powerpoint/2010/main" val="2395689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次に数値実験について説明します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13</a:t>
            </a:fld>
            <a:endParaRPr kumimoji="1" lang="ja-JP" altLang="en-US"/>
          </a:p>
        </p:txBody>
      </p:sp>
    </p:spTree>
    <p:extLst>
      <p:ext uri="{BB962C8B-B14F-4D97-AF65-F5344CB8AC3E}">
        <p14:creationId xmlns:p14="http://schemas.microsoft.com/office/powerpoint/2010/main" val="1195691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A3A2B-DA97-1742-1750-70481CBBA14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8D3373F-D933-01F4-3890-C9257BE76116}"/>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A1D8FF09-E5F9-D5D8-5407-794D0F78326F}"/>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14:m>
                  <m:oMath xmlns:m="http://schemas.openxmlformats.org/officeDocument/2006/math">
                    <m:sSub>
                      <m:sSubPr>
                        <m:ctrlPr>
                          <a:rPr lang="en-US" altLang="ja-JP" sz="1200" i="1" smtClean="0">
                            <a:solidFill>
                              <a:schemeClr val="tx1"/>
                            </a:solidFill>
                            <a:latin typeface="Cambria Math" panose="02040503050406030204" pitchFamily="18" charset="0"/>
                          </a:rPr>
                        </m:ctrlPr>
                      </m:sSubPr>
                      <m:e>
                        <m:r>
                          <a:rPr lang="en-US" altLang="ja-JP" sz="1200" b="0" i="1" smtClean="0">
                            <a:solidFill>
                              <a:schemeClr val="tx1"/>
                            </a:solidFill>
                            <a:latin typeface="Cambria Math" panose="02040503050406030204" pitchFamily="18" charset="0"/>
                          </a:rPr>
                          <m:t>𝐷</m:t>
                        </m:r>
                      </m:e>
                      <m:sub>
                        <m:r>
                          <a:rPr lang="en-US" altLang="ja-JP" sz="1200" b="0" i="1" smtClean="0">
                            <a:solidFill>
                              <a:schemeClr val="tx1"/>
                            </a:solidFill>
                            <a:latin typeface="Cambria Math" panose="02040503050406030204" pitchFamily="18" charset="0"/>
                          </a:rPr>
                          <m:t>𝑙𝑎𝑏𝑒𝑙</m:t>
                        </m:r>
                      </m:sub>
                    </m:sSub>
                  </m:oMath>
                </a14:m>
                <a:r>
                  <a:rPr lang="en-US" altLang="ja-JP" sz="1200" dirty="0">
                    <a:solidFill>
                      <a:schemeClr val="tx1"/>
                    </a:solidFill>
                  </a:rPr>
                  <a:t>, </a:t>
                </a:r>
                <a:r>
                  <a:rPr lang="ja-JP" altLang="en-US" sz="1200" dirty="0">
                    <a:solidFill>
                      <a:schemeClr val="tx1"/>
                    </a:solidFill>
                  </a:rPr>
                  <a:t>記事タイトル </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𝐷</m:t>
                        </m:r>
                      </m:e>
                      <m:sub>
                        <m:r>
                          <a:rPr lang="en-US" altLang="ja-JP" sz="1200" b="0" i="1" smtClean="0">
                            <a:latin typeface="Cambria Math" panose="02040503050406030204" pitchFamily="18" charset="0"/>
                          </a:rPr>
                          <m:t>𝑡𝑖𝑡𝑙𝑒</m:t>
                        </m:r>
                      </m:sub>
                    </m:sSub>
                    <m:r>
                      <a:rPr lang="en-US" altLang="ja-JP" sz="1200" i="1">
                        <a:latin typeface="Cambria Math" panose="02040503050406030204" pitchFamily="18" charset="0"/>
                      </a:rPr>
                      <m:t> </m:t>
                    </m:r>
                  </m:oMath>
                </a14:m>
                <a:r>
                  <a:rPr lang="en-US" altLang="ja-JP" sz="1200" dirty="0">
                    <a:solidFill>
                      <a:schemeClr val="tx1"/>
                    </a:solidFill>
                  </a:rPr>
                  <a:t>, </a:t>
                </a:r>
                <a:r>
                  <a:rPr lang="ja-JP" altLang="en-US" sz="1200" dirty="0">
                    <a:solidFill>
                      <a:schemeClr val="tx1"/>
                    </a:solidFill>
                  </a:rPr>
                  <a:t>記事本文 </a:t>
                </a:r>
                <a14:m>
                  <m:oMath xmlns:m="http://schemas.openxmlformats.org/officeDocument/2006/math">
                    <m:sSub>
                      <m:sSubPr>
                        <m:ctrlPr>
                          <a:rPr lang="en-US" altLang="ja-JP" sz="1200" i="1" smtClean="0">
                            <a:solidFill>
                              <a:schemeClr val="tx1"/>
                            </a:solidFill>
                            <a:latin typeface="Cambria Math" panose="02040503050406030204" pitchFamily="18" charset="0"/>
                          </a:rPr>
                        </m:ctrlPr>
                      </m:sSubPr>
                      <m:e>
                        <m:r>
                          <a:rPr lang="en-US" altLang="ja-JP" sz="1200" b="0" i="1" smtClean="0">
                            <a:solidFill>
                              <a:schemeClr val="tx1"/>
                            </a:solidFill>
                            <a:latin typeface="Cambria Math" panose="02040503050406030204" pitchFamily="18" charset="0"/>
                          </a:rPr>
                          <m:t>𝐷</m:t>
                        </m:r>
                      </m:e>
                      <m:sub>
                        <m:r>
                          <a:rPr lang="en-US" altLang="ja-JP" sz="1200" b="0" i="1" smtClean="0">
                            <a:solidFill>
                              <a:schemeClr val="tx1"/>
                            </a:solidFill>
                            <a:latin typeface="Cambria Math" panose="02040503050406030204" pitchFamily="18" charset="0"/>
                          </a:rPr>
                          <m:t>𝑏𝑜𝑑𝑦</m:t>
                        </m:r>
                      </m:sub>
                    </m:sSub>
                  </m:oMath>
                </a14:m>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Choice>
        <mc:Fallback xmlns="">
          <p:sp>
            <p:nvSpPr>
              <p:cNvPr id="3" name="ノート プレースホルダー 2">
                <a:extLst>
                  <a:ext uri="{FF2B5EF4-FFF2-40B4-BE49-F238E27FC236}">
                    <a16:creationId xmlns:a16="http://schemas.microsoft.com/office/drawing/2014/main" id="{A1D8FF09-E5F9-D5D8-5407-794D0F78326F}"/>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87C304FB-96B8-3FE5-87F1-8E24D93E4B35}"/>
              </a:ext>
            </a:extLst>
          </p:cNvPr>
          <p:cNvSpPr>
            <a:spLocks noGrp="1"/>
          </p:cNvSpPr>
          <p:nvPr>
            <p:ph type="sldNum" sz="quarter" idx="5"/>
          </p:nvPr>
        </p:nvSpPr>
        <p:spPr/>
        <p:txBody>
          <a:bodyPr/>
          <a:lstStyle/>
          <a:p>
            <a:fld id="{AB4198F6-3BD3-45C7-8FA6-C18C234E0100}" type="slidenum">
              <a:rPr kumimoji="1" lang="ja-JP" altLang="en-US" smtClean="0"/>
              <a:t>14</a:t>
            </a:fld>
            <a:endParaRPr kumimoji="1" lang="ja-JP" altLang="en-US"/>
          </a:p>
        </p:txBody>
      </p:sp>
    </p:spTree>
    <p:extLst>
      <p:ext uri="{BB962C8B-B14F-4D97-AF65-F5344CB8AC3E}">
        <p14:creationId xmlns:p14="http://schemas.microsoft.com/office/powerpoint/2010/main" val="1896012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5E695-0E0D-C7A6-07E9-B3AA45D34C6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517CF3-0886-B1FF-D64C-30A94BA61E5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C73A1C1-AFC0-D1A2-C511-352141ED5CCB}"/>
              </a:ext>
            </a:extLst>
          </p:cNvPr>
          <p:cNvSpPr>
            <a:spLocks noGrp="1"/>
          </p:cNvSpPr>
          <p:nvPr>
            <p:ph type="body" idx="1"/>
          </p:nvPr>
        </p:nvSpPr>
        <p:spPr/>
        <p:txBody>
          <a:bodyPr/>
          <a:lstStyle/>
          <a:p>
            <a:r>
              <a:rPr lang="ja-JP" altLang="en-US" dirty="0"/>
              <a:t>次に、データセットに含まれるタイトルや本文の情報から記事本文の要約文を生成する手法について説明します。</a:t>
            </a:r>
            <a:endParaRPr lang="en-US" altLang="ja-JP" dirty="0"/>
          </a:p>
          <a:p>
            <a:endParaRPr lang="ja-JP" altLang="en-US" dirty="0"/>
          </a:p>
          <a:p>
            <a:r>
              <a:rPr lang="ja-JP" altLang="en-US" dirty="0"/>
              <a:t>生成方法は各記事データ</a:t>
            </a:r>
            <a:r>
              <a:rPr lang="en-US" altLang="ja-JP" dirty="0"/>
              <a:t>D</a:t>
            </a:r>
            <a:r>
              <a:rPr lang="ja-JP" altLang="en-US" dirty="0"/>
              <a:t>について</a:t>
            </a:r>
            <a:r>
              <a:rPr lang="en-US" altLang="ja-JP" dirty="0"/>
              <a:t>,</a:t>
            </a:r>
          </a:p>
          <a:p>
            <a:r>
              <a:rPr lang="en-US" altLang="ja-JP" dirty="0"/>
              <a:t>D_{title}</a:t>
            </a:r>
            <a:r>
              <a:rPr lang="ja-JP" altLang="en-US" dirty="0"/>
              <a:t>と</a:t>
            </a:r>
            <a:r>
              <a:rPr lang="en-US" altLang="ja-JP" dirty="0"/>
              <a:t>D_{body}</a:t>
            </a:r>
            <a:r>
              <a:rPr lang="ja-JP" altLang="en-US" dirty="0"/>
              <a:t>の情報から図のようなプロンプト</a:t>
            </a:r>
            <a:r>
              <a:rPr lang="en-US" altLang="ja-JP" dirty="0"/>
              <a:t>D_{prompt}</a:t>
            </a:r>
            <a:r>
              <a:rPr lang="ja-JP" altLang="en-US" dirty="0"/>
              <a:t>を作成し、大規模言語モデル</a:t>
            </a:r>
            <a:r>
              <a:rPr lang="en-US" altLang="ja-JP" dirty="0"/>
              <a:t>API</a:t>
            </a:r>
            <a:r>
              <a:rPr lang="ja-JP" altLang="en-US" dirty="0"/>
              <a:t>からの回答を要約文</a:t>
            </a:r>
            <a:r>
              <a:rPr lang="en-US" altLang="ja-JP" dirty="0"/>
              <a:t>D_{summary}</a:t>
            </a:r>
            <a:r>
              <a:rPr lang="ja-JP" altLang="en-US" dirty="0"/>
              <a:t>とします。</a:t>
            </a:r>
          </a:p>
          <a:p>
            <a:r>
              <a:rPr lang="ja-JP" altLang="en-US" dirty="0"/>
              <a:t>本研究では大規模言語モデル</a:t>
            </a:r>
            <a:r>
              <a:rPr lang="en-US" altLang="ja-JP" dirty="0"/>
              <a:t>API</a:t>
            </a:r>
            <a:r>
              <a:rPr lang="ja-JP" altLang="en-US" dirty="0"/>
              <a:t>として</a:t>
            </a:r>
            <a:r>
              <a:rPr lang="en-US" altLang="ja-JP" dirty="0"/>
              <a:t>Preferred </a:t>
            </a:r>
            <a:r>
              <a:rPr lang="en-US" altLang="ja-JP" dirty="0" err="1"/>
              <a:t>NetWorks</a:t>
            </a:r>
            <a:r>
              <a:rPr lang="ja-JP" altLang="en-US" dirty="0"/>
              <a:t>が提供している</a:t>
            </a:r>
            <a:r>
              <a:rPr lang="en-US" altLang="ja-JP" dirty="0"/>
              <a:t>PLaMo API</a:t>
            </a:r>
            <a:r>
              <a:rPr lang="ja-JP" altLang="en-US" dirty="0"/>
              <a:t>を使用しました。</a:t>
            </a:r>
          </a:p>
          <a:p>
            <a:endParaRPr lang="en-US" altLang="ja-JP" dirty="0"/>
          </a:p>
          <a:p>
            <a:r>
              <a:rPr lang="ja-JP" altLang="en-US" dirty="0"/>
              <a:t>そして、提案モデルの入力形式は先行研究に倣って、元データに関係する部分は </a:t>
            </a:r>
            <a:r>
              <a:rPr lang="en-US" altLang="ja-JP" dirty="0"/>
              <a:t>[</a:t>
            </a:r>
            <a:r>
              <a:rPr lang="en-US" altLang="ja-JP" dirty="0" err="1"/>
              <a:t>cls</a:t>
            </a:r>
            <a:r>
              <a:rPr lang="en-US" altLang="ja-JP" dirty="0"/>
              <a:t>] D_{title} [SEP] D_{body} </a:t>
            </a:r>
            <a:r>
              <a:rPr lang="ja-JP" altLang="en-US" dirty="0"/>
              <a:t>とし、</a:t>
            </a:r>
            <a:endParaRPr lang="en-US" altLang="ja-JP" dirty="0"/>
          </a:p>
          <a:p>
            <a:r>
              <a:rPr lang="ja-JP" altLang="en-US" dirty="0"/>
              <a:t>要約項に関わる部分の入力は図のように設定しました。</a:t>
            </a:r>
          </a:p>
        </p:txBody>
      </p:sp>
      <p:sp>
        <p:nvSpPr>
          <p:cNvPr id="4" name="スライド番号プレースホルダー 3">
            <a:extLst>
              <a:ext uri="{FF2B5EF4-FFF2-40B4-BE49-F238E27FC236}">
                <a16:creationId xmlns:a16="http://schemas.microsoft.com/office/drawing/2014/main" id="{9865E3FC-D5F6-B70A-0948-CC144A893CF3}"/>
              </a:ext>
            </a:extLst>
          </p:cNvPr>
          <p:cNvSpPr>
            <a:spLocks noGrp="1"/>
          </p:cNvSpPr>
          <p:nvPr>
            <p:ph type="sldNum" sz="quarter" idx="5"/>
          </p:nvPr>
        </p:nvSpPr>
        <p:spPr/>
        <p:txBody>
          <a:bodyPr/>
          <a:lstStyle/>
          <a:p>
            <a:fld id="{AB4198F6-3BD3-45C7-8FA6-C18C234E0100}" type="slidenum">
              <a:rPr kumimoji="1" lang="ja-JP" altLang="en-US" smtClean="0"/>
              <a:t>15</a:t>
            </a:fld>
            <a:endParaRPr kumimoji="1" lang="ja-JP" altLang="en-US"/>
          </a:p>
        </p:txBody>
      </p:sp>
    </p:spTree>
    <p:extLst>
      <p:ext uri="{BB962C8B-B14F-4D97-AF65-F5344CB8AC3E}">
        <p14:creationId xmlns:p14="http://schemas.microsoft.com/office/powerpoint/2010/main" val="34233466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80FCB-3673-FB29-83A0-70F8AEB3E77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CAA6B7B-8C14-53F9-309B-F521EEF8DF0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8C653A2-059A-AF32-9B3D-F46B1DFE1F11}"/>
              </a:ext>
            </a:extLst>
          </p:cNvPr>
          <p:cNvSpPr>
            <a:spLocks noGrp="1"/>
          </p:cNvSpPr>
          <p:nvPr>
            <p:ph type="body" idx="1"/>
          </p:nvPr>
        </p:nvSpPr>
        <p:spPr/>
        <p:txBody>
          <a:bodyPr/>
          <a:lstStyle/>
          <a:p>
            <a:r>
              <a:rPr lang="ja-JP" altLang="en-US" dirty="0"/>
              <a:t>要約文の生成例を</a:t>
            </a:r>
            <a:r>
              <a:rPr lang="en-US" altLang="ja-JP" dirty="0"/>
              <a:t>2</a:t>
            </a:r>
            <a:r>
              <a:rPr lang="ja-JP" altLang="en-US" dirty="0"/>
              <a:t>例ほど示します。詳細は省きますが</a:t>
            </a:r>
            <a:endParaRPr lang="en-US" altLang="ja-JP" dirty="0"/>
          </a:p>
          <a:p>
            <a:endParaRPr lang="en-US" altLang="ja-JP" dirty="0"/>
          </a:p>
          <a:p>
            <a:r>
              <a:rPr lang="ja-JP" altLang="en-US" dirty="0"/>
              <a:t>主観的評価ではありますが原文に含まれる固有名詞などが</a:t>
            </a:r>
            <a:endParaRPr lang="en-US" altLang="ja-JP" dirty="0"/>
          </a:p>
          <a:p>
            <a:r>
              <a:rPr lang="ja-JP" altLang="en-US" dirty="0"/>
              <a:t>しっかり相対的に文頭に出現しており</a:t>
            </a:r>
          </a:p>
        </p:txBody>
      </p:sp>
      <p:sp>
        <p:nvSpPr>
          <p:cNvPr id="4" name="スライド番号プレースホルダー 3">
            <a:extLst>
              <a:ext uri="{FF2B5EF4-FFF2-40B4-BE49-F238E27FC236}">
                <a16:creationId xmlns:a16="http://schemas.microsoft.com/office/drawing/2014/main" id="{C7EFCF49-FBDD-DA7E-5E30-E4DAF4F0D3EA}"/>
              </a:ext>
            </a:extLst>
          </p:cNvPr>
          <p:cNvSpPr>
            <a:spLocks noGrp="1"/>
          </p:cNvSpPr>
          <p:nvPr>
            <p:ph type="sldNum" sz="quarter" idx="5"/>
          </p:nvPr>
        </p:nvSpPr>
        <p:spPr/>
        <p:txBody>
          <a:bodyPr/>
          <a:lstStyle/>
          <a:p>
            <a:fld id="{AB4198F6-3BD3-45C7-8FA6-C18C234E0100}" type="slidenum">
              <a:rPr kumimoji="1" lang="ja-JP" altLang="en-US" smtClean="0"/>
              <a:t>16</a:t>
            </a:fld>
            <a:endParaRPr kumimoji="1" lang="ja-JP" altLang="en-US"/>
          </a:p>
        </p:txBody>
      </p:sp>
    </p:spTree>
    <p:extLst>
      <p:ext uri="{BB962C8B-B14F-4D97-AF65-F5344CB8AC3E}">
        <p14:creationId xmlns:p14="http://schemas.microsoft.com/office/powerpoint/2010/main" val="17550970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26921-CE11-F249-6793-0BB064BBA74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D01A88D-7CA5-7CAD-7DD6-D74907EB26D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59C383B-EACD-B4D2-3DE5-303C00318EFE}"/>
              </a:ext>
            </a:extLst>
          </p:cNvPr>
          <p:cNvSpPr>
            <a:spLocks noGrp="1"/>
          </p:cNvSpPr>
          <p:nvPr>
            <p:ph type="body" idx="1"/>
          </p:nvPr>
        </p:nvSpPr>
        <p:spPr/>
        <p:txBody>
          <a:bodyPr/>
          <a:lstStyle/>
          <a:p>
            <a:r>
              <a:rPr lang="ja-JP" altLang="en-US" dirty="0"/>
              <a:t>また、ニュース記事である特性上、末尾に記載されている</a:t>
            </a:r>
            <a:endParaRPr lang="en-US" altLang="ja-JP" dirty="0"/>
          </a:p>
          <a:p>
            <a:r>
              <a:rPr lang="ja-JP" altLang="en-US" dirty="0"/>
              <a:t>関連記事に関する文章が含まれていたとしても</a:t>
            </a:r>
            <a:endParaRPr lang="en-US" altLang="ja-JP" dirty="0"/>
          </a:p>
          <a:p>
            <a:r>
              <a:rPr lang="ja-JP" altLang="en-US" dirty="0"/>
              <a:t>要約時には取り除かれていることが分かります。</a:t>
            </a:r>
          </a:p>
        </p:txBody>
      </p:sp>
      <p:sp>
        <p:nvSpPr>
          <p:cNvPr id="4" name="スライド番号プレースホルダー 3">
            <a:extLst>
              <a:ext uri="{FF2B5EF4-FFF2-40B4-BE49-F238E27FC236}">
                <a16:creationId xmlns:a16="http://schemas.microsoft.com/office/drawing/2014/main" id="{DEB3D267-4BEF-6002-9B1A-2140CBC22F6E}"/>
              </a:ext>
            </a:extLst>
          </p:cNvPr>
          <p:cNvSpPr>
            <a:spLocks noGrp="1"/>
          </p:cNvSpPr>
          <p:nvPr>
            <p:ph type="sldNum" sz="quarter" idx="5"/>
          </p:nvPr>
        </p:nvSpPr>
        <p:spPr/>
        <p:txBody>
          <a:bodyPr/>
          <a:lstStyle/>
          <a:p>
            <a:fld id="{AB4198F6-3BD3-45C7-8FA6-C18C234E0100}" type="slidenum">
              <a:rPr kumimoji="1" lang="ja-JP" altLang="en-US" smtClean="0"/>
              <a:t>17</a:t>
            </a:fld>
            <a:endParaRPr kumimoji="1" lang="ja-JP" altLang="en-US"/>
          </a:p>
        </p:txBody>
      </p:sp>
    </p:spTree>
    <p:extLst>
      <p:ext uri="{BB962C8B-B14F-4D97-AF65-F5344CB8AC3E}">
        <p14:creationId xmlns:p14="http://schemas.microsoft.com/office/powerpoint/2010/main" val="19339963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E8C39-1E55-0795-5FA0-EB7261F6562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83D7321-DDEC-AD74-95CD-EFE518282BEF}"/>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FA195EC2-E6D7-5D04-A278-D1A2401A1262}"/>
                  </a:ext>
                </a:extLst>
              </p:cNvPr>
              <p:cNvSpPr>
                <a:spLocks noGrp="1"/>
              </p:cNvSpPr>
              <p:nvPr>
                <p:ph type="body" idx="1"/>
              </p:nvPr>
            </p:nvSpPr>
            <p:spPr/>
            <p:txBody>
              <a:bodyPr/>
              <a:lstStyle/>
              <a:p>
                <a:r>
                  <a:rPr lang="ja-JP" altLang="en-US" dirty="0"/>
                  <a:t>改めて、</a:t>
                </a:r>
                <a:endParaRPr lang="en-US" altLang="ja-JP" dirty="0"/>
              </a:p>
              <a:p>
                <a:pPr marL="0" indent="0">
                  <a:lnSpc>
                    <a:spcPct val="150000"/>
                  </a:lnSpc>
                  <a:buFont typeface="Arial" panose="020B0604020202020204" pitchFamily="34" charset="0"/>
                  <a:buNone/>
                </a:pPr>
                <a:r>
                  <a:rPr lang="ja-JP" altLang="en-US" dirty="0"/>
                  <a:t>本研究では</a:t>
                </a:r>
                <a:r>
                  <a:rPr lang="en-US" altLang="ja-JP" sz="1200" dirty="0">
                    <a:solidFill>
                      <a:schemeClr val="tx1"/>
                    </a:solidFill>
                  </a:rPr>
                  <a:t>livedoor </a:t>
                </a:r>
                <a:r>
                  <a:rPr lang="ja-JP" altLang="en-US" sz="1200" dirty="0">
                    <a:solidFill>
                      <a:schemeClr val="tx1"/>
                    </a:solidFill>
                  </a:rPr>
                  <a:t>ニュースコーパスデータセットを用いた記事ラベル推定を行い、提案手法の有効性を確認することを目標とします。</a:t>
                </a:r>
                <a:endParaRPr lang="en-US" altLang="ja-JP" sz="1200" dirty="0">
                  <a:solidFill>
                    <a:schemeClr val="tx1"/>
                  </a:solidFill>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ja-JP" altLang="en-US" sz="1200" dirty="0">
                    <a:solidFill>
                      <a:schemeClr val="tx1"/>
                    </a:solidFill>
                  </a:rPr>
                  <a:t>訓練データ </a:t>
                </a:r>
                <a:r>
                  <a:rPr lang="en-US" altLang="ja-JP" sz="1200" dirty="0">
                    <a:solidFill>
                      <a:schemeClr val="tx1"/>
                    </a:solidFill>
                  </a:rPr>
                  <a:t>: </a:t>
                </a:r>
                <a:r>
                  <a:rPr lang="ja-JP" altLang="en-US" sz="1200" dirty="0">
                    <a:solidFill>
                      <a:schemeClr val="tx1"/>
                    </a:solidFill>
                  </a:rPr>
                  <a:t>検証データ </a:t>
                </a:r>
                <a:r>
                  <a:rPr lang="en-US" altLang="ja-JP" sz="1200" dirty="0">
                    <a:solidFill>
                      <a:schemeClr val="tx1"/>
                    </a:solidFill>
                  </a:rPr>
                  <a:t>: </a:t>
                </a:r>
                <a:r>
                  <a:rPr lang="ja-JP" altLang="en-US" sz="1200" dirty="0">
                    <a:solidFill>
                      <a:schemeClr val="tx1"/>
                    </a:solidFill>
                  </a:rPr>
                  <a:t>テストデータ の比率が</a:t>
                </a:r>
                <a:r>
                  <a:rPr lang="en-US" altLang="ja-JP" sz="1200" dirty="0">
                    <a:solidFill>
                      <a:schemeClr val="tx1"/>
                    </a:solidFill>
                  </a:rPr>
                  <a:t> 8 : 1 : 1 </a:t>
                </a:r>
                <a:r>
                  <a:rPr lang="ja-JP" altLang="en-US" sz="1200" dirty="0">
                    <a:solidFill>
                      <a:schemeClr val="tx1"/>
                    </a:solidFill>
                  </a:rPr>
                  <a:t>となるように分割し、</a:t>
                </a:r>
                <a:endParaRPr lang="en-US" altLang="ja-JP" dirty="0"/>
              </a:p>
              <a:p>
                <a:pPr marL="0" indent="0">
                  <a:lnSpc>
                    <a:spcPct val="150000"/>
                  </a:lnSpc>
                  <a:buFont typeface="Arial" panose="020B0604020202020204" pitchFamily="34" charset="0"/>
                  <a:buNone/>
                </a:pPr>
                <a:r>
                  <a:rPr lang="ja-JP" altLang="en-US" sz="1200" dirty="0"/>
                  <a:t>検証データにおける</a:t>
                </a:r>
                <a:r>
                  <a:rPr lang="en-US" altLang="ja-JP" sz="1200" dirty="0"/>
                  <a:t> F1 </a:t>
                </a:r>
                <a:r>
                  <a:rPr lang="ja-JP" altLang="en-US" sz="1200" dirty="0"/>
                  <a:t>値 が最も高い</a:t>
                </a:r>
                <a:r>
                  <a:rPr lang="en-US" altLang="ja-JP" sz="1200" dirty="0"/>
                  <a:t> epoch </a:t>
                </a:r>
                <a:r>
                  <a:rPr lang="ja-JP" altLang="en-US" sz="1200" dirty="0"/>
                  <a:t>におけるモデルを用いてテストデータで評価を行いました。</a:t>
                </a:r>
                <a:endParaRPr lang="ja-JP" alt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ラベルごとの細かいデータ数は表のようになっています。</a:t>
                </a:r>
                <a:endParaRPr lang="ja-JP" altLang="en-US" dirty="0"/>
              </a:p>
            </p:txBody>
          </p:sp>
        </mc:Choice>
        <mc:Fallback xmlns="">
          <p:sp>
            <p:nvSpPr>
              <p:cNvPr id="3" name="ノート プレースホルダー 2">
                <a:extLst>
                  <a:ext uri="{FF2B5EF4-FFF2-40B4-BE49-F238E27FC236}">
                    <a16:creationId xmlns:a16="http://schemas.microsoft.com/office/drawing/2014/main" id="{FA195EC2-E6D7-5D04-A278-D1A2401A1262}"/>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12260D6A-24FD-5D25-D2FF-46A6B36BB853}"/>
              </a:ext>
            </a:extLst>
          </p:cNvPr>
          <p:cNvSpPr>
            <a:spLocks noGrp="1"/>
          </p:cNvSpPr>
          <p:nvPr>
            <p:ph type="sldNum" sz="quarter" idx="5"/>
          </p:nvPr>
        </p:nvSpPr>
        <p:spPr/>
        <p:txBody>
          <a:bodyPr/>
          <a:lstStyle/>
          <a:p>
            <a:fld id="{AB4198F6-3BD3-45C7-8FA6-C18C234E0100}" type="slidenum">
              <a:rPr kumimoji="1" lang="ja-JP" altLang="en-US" smtClean="0"/>
              <a:t>18</a:t>
            </a:fld>
            <a:endParaRPr kumimoji="1" lang="ja-JP" altLang="en-US"/>
          </a:p>
        </p:txBody>
      </p:sp>
    </p:spTree>
    <p:extLst>
      <p:ext uri="{BB962C8B-B14F-4D97-AF65-F5344CB8AC3E}">
        <p14:creationId xmlns:p14="http://schemas.microsoft.com/office/powerpoint/2010/main" val="1344348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749F34-4735-2A3F-2A57-09FDF789B15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199E154-6C9B-045A-CCF6-2F4A5E8511C1}"/>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005620D9-1C85-12A6-0C58-C593385361B4}"/>
                  </a:ext>
                </a:extLst>
              </p:cNvPr>
              <p:cNvSpPr>
                <a:spLocks noGrp="1"/>
              </p:cNvSpPr>
              <p:nvPr>
                <p:ph type="body" idx="1"/>
              </p:nvPr>
            </p:nvSpPr>
            <p:spPr/>
            <p:txBody>
              <a:bodyPr/>
              <a:lstStyle/>
              <a:p>
                <a:r>
                  <a:rPr lang="ja-JP" altLang="en-US" dirty="0"/>
                  <a:t>また、分類器は</a:t>
                </a:r>
                <a:r>
                  <a:rPr lang="en-US" altLang="ja-JP" dirty="0"/>
                  <a:t>1</a:t>
                </a:r>
                <a:r>
                  <a:rPr lang="ja-JP" altLang="en-US" dirty="0"/>
                  <a:t>層の全結合層とし、</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各 </a:t>
                </a:r>
                <a:r>
                  <a:rPr lang="en-US" altLang="ja-JP" sz="1200" dirty="0"/>
                  <a:t>BERT</a:t>
                </a:r>
                <a:r>
                  <a:rPr lang="ja-JP" altLang="en-US" sz="1200" dirty="0"/>
                  <a:t> モデルは最終層のみをファインチューニングするものとします。</a:t>
                </a:r>
                <a:r>
                  <a:rPr lang="ja-JP" altLang="en-US" sz="1200" dirty="0">
                    <a:solidFill>
                      <a:schemeClr val="tx1"/>
                    </a:solidFill>
                  </a:rPr>
                  <a:t> </a:t>
                </a:r>
                <a:endParaRPr lang="en-US" altLang="ja-JP" sz="1200" dirty="0">
                  <a:solidFill>
                    <a:schemeClr val="tx1"/>
                  </a:solidFill>
                </a:endParaRPr>
              </a:p>
              <a:p>
                <a:endParaRPr lang="ja-JP" altLang="en-US" dirty="0"/>
              </a:p>
            </p:txBody>
          </p:sp>
        </mc:Choice>
        <mc:Fallback xmlns="">
          <p:sp>
            <p:nvSpPr>
              <p:cNvPr id="3" name="ノート プレースホルダー 2">
                <a:extLst>
                  <a:ext uri="{FF2B5EF4-FFF2-40B4-BE49-F238E27FC236}">
                    <a16:creationId xmlns:a16="http://schemas.microsoft.com/office/drawing/2014/main" id="{005620D9-1C85-12A6-0C58-C593385361B4}"/>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E2577524-8FC8-927E-BC4C-CA82F58DB84E}"/>
              </a:ext>
            </a:extLst>
          </p:cNvPr>
          <p:cNvSpPr>
            <a:spLocks noGrp="1"/>
          </p:cNvSpPr>
          <p:nvPr>
            <p:ph type="sldNum" sz="quarter" idx="5"/>
          </p:nvPr>
        </p:nvSpPr>
        <p:spPr/>
        <p:txBody>
          <a:bodyPr/>
          <a:lstStyle/>
          <a:p>
            <a:fld id="{AB4198F6-3BD3-45C7-8FA6-C18C234E0100}" type="slidenum">
              <a:rPr kumimoji="1" lang="ja-JP" altLang="en-US" smtClean="0"/>
              <a:t>19</a:t>
            </a:fld>
            <a:endParaRPr kumimoji="1" lang="ja-JP" altLang="en-US"/>
          </a:p>
        </p:txBody>
      </p:sp>
    </p:spTree>
    <p:extLst>
      <p:ext uri="{BB962C8B-B14F-4D97-AF65-F5344CB8AC3E}">
        <p14:creationId xmlns:p14="http://schemas.microsoft.com/office/powerpoint/2010/main" val="2700220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発表の流れはこのようになっております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a:t>
            </a:fld>
            <a:endParaRPr kumimoji="1" lang="ja-JP" altLang="en-US"/>
          </a:p>
        </p:txBody>
      </p:sp>
    </p:spTree>
    <p:extLst>
      <p:ext uri="{BB962C8B-B14F-4D97-AF65-F5344CB8AC3E}">
        <p14:creationId xmlns:p14="http://schemas.microsoft.com/office/powerpoint/2010/main" val="3420094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81C11-AF51-85B7-D05C-D33D786A03E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9A8E4FB-94A4-0140-FCB8-71EC233CA3F7}"/>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B8BB45C2-C6C9-96DE-88E4-088D999DBF46}"/>
                  </a:ext>
                </a:extLst>
              </p:cNvPr>
              <p:cNvSpPr>
                <a:spLocks noGrp="1"/>
              </p:cNvSpPr>
              <p:nvPr>
                <p:ph type="body" idx="1"/>
              </p:nvPr>
            </p:nvSpPr>
            <p:spPr/>
            <p:txBody>
              <a:bodyPr/>
              <a:lstStyle/>
              <a:p>
                <a:r>
                  <a:rPr lang="ja-JP" altLang="en-US" dirty="0"/>
                  <a:t>その他、実験のパラメータは表のとおりとなります。</a:t>
                </a:r>
                <a:endParaRPr lang="en-US" altLang="ja-JP" dirty="0"/>
              </a:p>
              <a:p>
                <a:endParaRPr lang="ja-JP" altLang="en-US" dirty="0"/>
              </a:p>
            </p:txBody>
          </p:sp>
        </mc:Choice>
        <mc:Fallback xmlns="">
          <p:sp>
            <p:nvSpPr>
              <p:cNvPr id="3" name="ノート プレースホルダー 2">
                <a:extLst>
                  <a:ext uri="{FF2B5EF4-FFF2-40B4-BE49-F238E27FC236}">
                    <a16:creationId xmlns:a16="http://schemas.microsoft.com/office/drawing/2014/main" id="{B8BB45C2-C6C9-96DE-88E4-088D999DBF46}"/>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410F656B-F6BE-056A-52E2-C5BEC08C879D}"/>
              </a:ext>
            </a:extLst>
          </p:cNvPr>
          <p:cNvSpPr>
            <a:spLocks noGrp="1"/>
          </p:cNvSpPr>
          <p:nvPr>
            <p:ph type="sldNum" sz="quarter" idx="5"/>
          </p:nvPr>
        </p:nvSpPr>
        <p:spPr/>
        <p:txBody>
          <a:bodyPr/>
          <a:lstStyle/>
          <a:p>
            <a:fld id="{AB4198F6-3BD3-45C7-8FA6-C18C234E0100}" type="slidenum">
              <a:rPr kumimoji="1" lang="ja-JP" altLang="en-US" smtClean="0"/>
              <a:t>20</a:t>
            </a:fld>
            <a:endParaRPr kumimoji="1" lang="ja-JP" altLang="en-US"/>
          </a:p>
        </p:txBody>
      </p:sp>
    </p:spTree>
    <p:extLst>
      <p:ext uri="{BB962C8B-B14F-4D97-AF65-F5344CB8AC3E}">
        <p14:creationId xmlns:p14="http://schemas.microsoft.com/office/powerpoint/2010/main" val="12243298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0E140F-5A42-B171-4115-80B02A3822C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BAE5747-3B13-ED81-6372-A1216F66134D}"/>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CB516FB3-07CB-49FF-2880-A96A7FF5A735}"/>
                  </a:ext>
                </a:extLst>
              </p:cNvPr>
              <p:cNvSpPr>
                <a:spLocks noGrp="1"/>
              </p:cNvSpPr>
              <p:nvPr>
                <p:ph type="body" idx="1"/>
              </p:nvPr>
            </p:nvSpPr>
            <p:spPr/>
            <p:txBody>
              <a:bodyPr/>
              <a:lstStyle/>
              <a:p>
                <a:r>
                  <a:rPr lang="ja-JP" altLang="en-US" dirty="0"/>
                  <a:t>実験結果です。</a:t>
                </a:r>
                <a:endParaRPr lang="en-US" altLang="ja-JP" dirty="0"/>
              </a:p>
              <a:p>
                <a:r>
                  <a:rPr lang="ja-JP" altLang="en-US" dirty="0"/>
                  <a:t>比較のため、従来手法および、要約文のみを入力として推定した場合の結果も記します。</a:t>
                </a:r>
                <a:endParaRPr lang="en-US" altLang="ja-JP" dirty="0"/>
              </a:p>
              <a:p>
                <a:r>
                  <a:rPr lang="ja-JP" altLang="en-US" dirty="0"/>
                  <a:t>表より、</a:t>
                </a:r>
                <a:r>
                  <a:rPr lang="en-US" altLang="ja-JP" dirty="0"/>
                  <a:t>accuracy F</a:t>
                </a:r>
                <a:r>
                  <a:rPr lang="ja-JP" altLang="en-US" dirty="0"/>
                  <a:t>値において提案手法が従来手法を上回り、有効性を示すことが出来ました。</a:t>
                </a:r>
                <a:endParaRPr lang="en-US" altLang="ja-JP" dirty="0"/>
              </a:p>
              <a:p>
                <a:r>
                  <a:rPr lang="en-US" altLang="ja-JP" dirty="0" err="1"/>
                  <a:t>E_sum</a:t>
                </a:r>
                <a:r>
                  <a:rPr lang="ja-JP" altLang="en-US" dirty="0"/>
                  <a:t>のみを用いた場合は、訓練用データに対しては他の手法と同等に上手く学習が進みましたが、</a:t>
                </a:r>
                <a:endParaRPr lang="en-US" altLang="ja-JP" dirty="0"/>
              </a:p>
              <a:p>
                <a:r>
                  <a:rPr lang="ja-JP" altLang="en-US" dirty="0"/>
                  <a:t>汎化性能が上がらず精度が出ませんでした。</a:t>
                </a:r>
                <a:endParaRPr lang="en-US" altLang="ja-JP" dirty="0"/>
              </a:p>
              <a:p>
                <a:endParaRPr lang="en-US" altLang="ja-JP" dirty="0"/>
              </a:p>
              <a:p>
                <a:endParaRPr lang="ja-JP" altLang="en-US" dirty="0"/>
              </a:p>
            </p:txBody>
          </p:sp>
        </mc:Choice>
        <mc:Fallback xmlns="">
          <p:sp>
            <p:nvSpPr>
              <p:cNvPr id="3" name="ノート プレースホルダー 2">
                <a:extLst>
                  <a:ext uri="{FF2B5EF4-FFF2-40B4-BE49-F238E27FC236}">
                    <a16:creationId xmlns:a16="http://schemas.microsoft.com/office/drawing/2014/main" id="{CB516FB3-07CB-49FF-2880-A96A7FF5A735}"/>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D17F4660-30D7-259A-CF5E-13B1C03D21F1}"/>
              </a:ext>
            </a:extLst>
          </p:cNvPr>
          <p:cNvSpPr>
            <a:spLocks noGrp="1"/>
          </p:cNvSpPr>
          <p:nvPr>
            <p:ph type="sldNum" sz="quarter" idx="5"/>
          </p:nvPr>
        </p:nvSpPr>
        <p:spPr/>
        <p:txBody>
          <a:bodyPr/>
          <a:lstStyle/>
          <a:p>
            <a:fld id="{AB4198F6-3BD3-45C7-8FA6-C18C234E0100}" type="slidenum">
              <a:rPr kumimoji="1" lang="ja-JP" altLang="en-US" smtClean="0"/>
              <a:t>21</a:t>
            </a:fld>
            <a:endParaRPr kumimoji="1" lang="ja-JP" altLang="en-US"/>
          </a:p>
        </p:txBody>
      </p:sp>
    </p:spTree>
    <p:extLst>
      <p:ext uri="{BB962C8B-B14F-4D97-AF65-F5344CB8AC3E}">
        <p14:creationId xmlns:p14="http://schemas.microsoft.com/office/powerpoint/2010/main" val="29204499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03756-5EB7-29AD-3D4B-99AA03BD3D2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E1CD9B7-0A50-2993-289B-32C0F078892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BB2910B-D189-DEE7-418C-BFF8D57F4A10}"/>
              </a:ext>
            </a:extLst>
          </p:cNvPr>
          <p:cNvSpPr>
            <a:spLocks noGrp="1"/>
          </p:cNvSpPr>
          <p:nvPr>
            <p:ph type="body" idx="1"/>
          </p:nvPr>
        </p:nvSpPr>
        <p:spPr/>
        <p:txBody>
          <a:bodyPr/>
          <a:lstStyle/>
          <a:p>
            <a:r>
              <a:rPr lang="ja-JP" altLang="en-US" dirty="0"/>
              <a:t>次にパラメータの学習推移を示します。</a:t>
            </a:r>
            <a:endParaRPr lang="en-US" altLang="ja-JP" dirty="0"/>
          </a:p>
          <a:p>
            <a:r>
              <a:rPr lang="ja-JP" altLang="en-US" dirty="0"/>
              <a:t>左が提案手法における</a:t>
            </a:r>
            <a:r>
              <a:rPr lang="en-US" altLang="ja-JP" dirty="0" err="1"/>
              <a:t>p,q,r</a:t>
            </a:r>
            <a:r>
              <a:rPr lang="en-US" altLang="ja-JP" dirty="0"/>
              <a:t> </a:t>
            </a:r>
            <a:r>
              <a:rPr lang="ja-JP" altLang="en-US" dirty="0"/>
              <a:t>の推移で右が従来手法</a:t>
            </a:r>
            <a:r>
              <a:rPr lang="en-US" altLang="ja-JP" dirty="0"/>
              <a:t>(CAP</a:t>
            </a:r>
            <a:r>
              <a:rPr lang="ja-JP" altLang="en-US" dirty="0"/>
              <a:t>層</a:t>
            </a:r>
            <a:r>
              <a:rPr lang="en-US" altLang="ja-JP" dirty="0"/>
              <a:t>)</a:t>
            </a:r>
            <a:r>
              <a:rPr lang="ja-JP" altLang="en-US" dirty="0"/>
              <a:t>における</a:t>
            </a:r>
            <a:r>
              <a:rPr lang="en-US" altLang="ja-JP" dirty="0" err="1"/>
              <a:t>p,q</a:t>
            </a:r>
            <a:r>
              <a:rPr lang="ja-JP" altLang="en-US" dirty="0"/>
              <a:t>の学習推移を表しています。</a:t>
            </a:r>
            <a:endParaRPr lang="en-US" altLang="ja-JP" dirty="0"/>
          </a:p>
          <a:p>
            <a:r>
              <a:rPr lang="ja-JP" altLang="en-US" dirty="0"/>
              <a:t>図より、</a:t>
            </a:r>
            <a:r>
              <a:rPr lang="en-US" altLang="ja-JP" dirty="0" err="1"/>
              <a:t>p,q</a:t>
            </a:r>
            <a:r>
              <a:rPr lang="ja-JP" altLang="en-US" dirty="0"/>
              <a:t>について両方の場合を見てみると</a:t>
            </a:r>
            <a:r>
              <a:rPr lang="en-US" altLang="ja-JP" dirty="0"/>
              <a:t>p</a:t>
            </a:r>
            <a:r>
              <a:rPr lang="ja-JP" altLang="en-US" dirty="0"/>
              <a:t>が単調に増加し、</a:t>
            </a:r>
            <a:r>
              <a:rPr lang="en-US" altLang="ja-JP" dirty="0"/>
              <a:t>q</a:t>
            </a:r>
            <a:r>
              <a:rPr lang="ja-JP" altLang="en-US" dirty="0"/>
              <a:t>が単調減少していることから</a:t>
            </a:r>
            <a:endParaRPr lang="en-US" altLang="ja-JP" dirty="0"/>
          </a:p>
          <a:p>
            <a:r>
              <a:rPr lang="ja-JP" altLang="en-US" dirty="0"/>
              <a:t>平均プーリングよりも</a:t>
            </a:r>
            <a:r>
              <a:rPr lang="en-US" altLang="ja-JP" dirty="0"/>
              <a:t>[CLS]</a:t>
            </a:r>
            <a:r>
              <a:rPr lang="ja-JP" altLang="en-US" dirty="0"/>
              <a:t>トークンに対応する分散表現のほうをより重要視していることが分かります。</a:t>
            </a:r>
            <a:endParaRPr lang="en-US" altLang="ja-JP" dirty="0"/>
          </a:p>
          <a:p>
            <a:endParaRPr lang="en-US" altLang="ja-JP" dirty="0"/>
          </a:p>
          <a:p>
            <a:r>
              <a:rPr lang="ja-JP" altLang="en-US" dirty="0"/>
              <a:t>そして、もしもこのタスクが</a:t>
            </a:r>
            <a:r>
              <a:rPr lang="en-US" altLang="ja-JP" dirty="0"/>
              <a:t>[CLS]</a:t>
            </a:r>
            <a:r>
              <a:rPr lang="ja-JP" altLang="en-US" dirty="0"/>
              <a:t>トークンに対応する分散表現だけに支配されるのであれば、</a:t>
            </a:r>
            <a:r>
              <a:rPr lang="en-US" altLang="ja-JP" dirty="0"/>
              <a:t>r</a:t>
            </a:r>
            <a:r>
              <a:rPr lang="ja-JP" altLang="en-US" dirty="0"/>
              <a:t>も単調減少するはずですが、</a:t>
            </a:r>
            <a:endParaRPr lang="en-US" altLang="ja-JP" dirty="0"/>
          </a:p>
          <a:p>
            <a:r>
              <a:rPr lang="ja-JP" altLang="en-US" dirty="0"/>
              <a:t>一定の値まで下がったのちに若干上がっていくような推移をしていることから</a:t>
            </a:r>
            <a:endParaRPr lang="en-US" altLang="ja-JP" dirty="0"/>
          </a:p>
          <a:p>
            <a:r>
              <a:rPr lang="ja-JP" altLang="en-US" dirty="0"/>
              <a:t>要約文ベクトルが学習においてある程度の貢献をしていると考えられます。</a:t>
            </a:r>
            <a:endParaRPr lang="en-US" altLang="ja-JP" dirty="0"/>
          </a:p>
          <a:p>
            <a:endParaRPr lang="ja-JP" altLang="en-US" dirty="0"/>
          </a:p>
        </p:txBody>
      </p:sp>
      <p:sp>
        <p:nvSpPr>
          <p:cNvPr id="4" name="スライド番号プレースホルダー 3">
            <a:extLst>
              <a:ext uri="{FF2B5EF4-FFF2-40B4-BE49-F238E27FC236}">
                <a16:creationId xmlns:a16="http://schemas.microsoft.com/office/drawing/2014/main" id="{FB55A0E8-1094-FE06-2A26-C82B176D6185}"/>
              </a:ext>
            </a:extLst>
          </p:cNvPr>
          <p:cNvSpPr>
            <a:spLocks noGrp="1"/>
          </p:cNvSpPr>
          <p:nvPr>
            <p:ph type="sldNum" sz="quarter" idx="5"/>
          </p:nvPr>
        </p:nvSpPr>
        <p:spPr/>
        <p:txBody>
          <a:bodyPr/>
          <a:lstStyle/>
          <a:p>
            <a:fld id="{AB4198F6-3BD3-45C7-8FA6-C18C234E0100}" type="slidenum">
              <a:rPr kumimoji="1" lang="ja-JP" altLang="en-US" smtClean="0"/>
              <a:t>22</a:t>
            </a:fld>
            <a:endParaRPr kumimoji="1" lang="ja-JP" altLang="en-US"/>
          </a:p>
        </p:txBody>
      </p:sp>
    </p:spTree>
    <p:extLst>
      <p:ext uri="{BB962C8B-B14F-4D97-AF65-F5344CB8AC3E}">
        <p14:creationId xmlns:p14="http://schemas.microsoft.com/office/powerpoint/2010/main" val="24117153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EE5EC-DDFC-1EB6-B786-EBC234F1647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C8A83A4-0314-CD14-9F54-F4650517A262}"/>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EB7EBA30-1093-00F3-A094-88D7A446AC1F}"/>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14:m>
                  <m:oMath xmlns:m="http://schemas.openxmlformats.org/officeDocument/2006/math">
                    <m:sSub>
                      <m:sSubPr>
                        <m:ctrlPr>
                          <a:rPr lang="en-US" altLang="ja-JP" sz="1200" i="1" smtClean="0">
                            <a:solidFill>
                              <a:schemeClr val="tx1"/>
                            </a:solidFill>
                            <a:latin typeface="Cambria Math" panose="02040503050406030204" pitchFamily="18" charset="0"/>
                          </a:rPr>
                        </m:ctrlPr>
                      </m:sSubPr>
                      <m:e>
                        <m:r>
                          <a:rPr lang="en-US" altLang="ja-JP" sz="1200" b="0" i="1" smtClean="0">
                            <a:solidFill>
                              <a:schemeClr val="tx1"/>
                            </a:solidFill>
                            <a:latin typeface="Cambria Math" panose="02040503050406030204" pitchFamily="18" charset="0"/>
                          </a:rPr>
                          <m:t>𝐷</m:t>
                        </m:r>
                      </m:e>
                      <m:sub>
                        <m:r>
                          <a:rPr lang="en-US" altLang="ja-JP" sz="1200" b="0" i="1" smtClean="0">
                            <a:solidFill>
                              <a:schemeClr val="tx1"/>
                            </a:solidFill>
                            <a:latin typeface="Cambria Math" panose="02040503050406030204" pitchFamily="18" charset="0"/>
                          </a:rPr>
                          <m:t>𝑙𝑎𝑏𝑒𝑙</m:t>
                        </m:r>
                      </m:sub>
                    </m:sSub>
                  </m:oMath>
                </a14:m>
                <a:r>
                  <a:rPr lang="en-US" altLang="ja-JP" sz="1200" dirty="0">
                    <a:solidFill>
                      <a:schemeClr val="tx1"/>
                    </a:solidFill>
                  </a:rPr>
                  <a:t>, </a:t>
                </a:r>
                <a:r>
                  <a:rPr lang="ja-JP" altLang="en-US" sz="1200" dirty="0">
                    <a:solidFill>
                      <a:schemeClr val="tx1"/>
                    </a:solidFill>
                  </a:rPr>
                  <a:t>記事タイトル </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𝐷</m:t>
                        </m:r>
                      </m:e>
                      <m:sub>
                        <m:r>
                          <a:rPr lang="en-US" altLang="ja-JP" sz="1200" b="0" i="1" smtClean="0">
                            <a:latin typeface="Cambria Math" panose="02040503050406030204" pitchFamily="18" charset="0"/>
                          </a:rPr>
                          <m:t>𝑡𝑖𝑡𝑙𝑒</m:t>
                        </m:r>
                      </m:sub>
                    </m:sSub>
                    <m:r>
                      <a:rPr lang="en-US" altLang="ja-JP" sz="1200" i="1">
                        <a:latin typeface="Cambria Math" panose="02040503050406030204" pitchFamily="18" charset="0"/>
                      </a:rPr>
                      <m:t> </m:t>
                    </m:r>
                  </m:oMath>
                </a14:m>
                <a:r>
                  <a:rPr lang="en-US" altLang="ja-JP" sz="1200" dirty="0">
                    <a:solidFill>
                      <a:schemeClr val="tx1"/>
                    </a:solidFill>
                  </a:rPr>
                  <a:t>, </a:t>
                </a:r>
                <a:r>
                  <a:rPr lang="ja-JP" altLang="en-US" sz="1200" dirty="0">
                    <a:solidFill>
                      <a:schemeClr val="tx1"/>
                    </a:solidFill>
                  </a:rPr>
                  <a:t>記事本文 </a:t>
                </a:r>
                <a14:m>
                  <m:oMath xmlns:m="http://schemas.openxmlformats.org/officeDocument/2006/math">
                    <m:sSub>
                      <m:sSubPr>
                        <m:ctrlPr>
                          <a:rPr lang="en-US" altLang="ja-JP" sz="1200" i="1" smtClean="0">
                            <a:solidFill>
                              <a:schemeClr val="tx1"/>
                            </a:solidFill>
                            <a:latin typeface="Cambria Math" panose="02040503050406030204" pitchFamily="18" charset="0"/>
                          </a:rPr>
                        </m:ctrlPr>
                      </m:sSubPr>
                      <m:e>
                        <m:r>
                          <a:rPr lang="en-US" altLang="ja-JP" sz="1200" b="0" i="1" smtClean="0">
                            <a:solidFill>
                              <a:schemeClr val="tx1"/>
                            </a:solidFill>
                            <a:latin typeface="Cambria Math" panose="02040503050406030204" pitchFamily="18" charset="0"/>
                          </a:rPr>
                          <m:t>𝐷</m:t>
                        </m:r>
                      </m:e>
                      <m:sub>
                        <m:r>
                          <a:rPr lang="en-US" altLang="ja-JP" sz="1200" b="0" i="1" smtClean="0">
                            <a:solidFill>
                              <a:schemeClr val="tx1"/>
                            </a:solidFill>
                            <a:latin typeface="Cambria Math" panose="02040503050406030204" pitchFamily="18" charset="0"/>
                          </a:rPr>
                          <m:t>𝑏𝑜𝑑𝑦</m:t>
                        </m:r>
                      </m:sub>
                    </m:sSub>
                  </m:oMath>
                </a14:m>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Choice>
        <mc:Fallback xmlns="">
          <p:sp>
            <p:nvSpPr>
              <p:cNvPr id="3" name="ノート プレースホルダー 2">
                <a:extLst>
                  <a:ext uri="{FF2B5EF4-FFF2-40B4-BE49-F238E27FC236}">
                    <a16:creationId xmlns:a16="http://schemas.microsoft.com/office/drawing/2014/main" id="{EB7EBA30-1093-00F3-A094-88D7A446AC1F}"/>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5BED1D96-20BA-640D-670D-9B139F172145}"/>
              </a:ext>
            </a:extLst>
          </p:cNvPr>
          <p:cNvSpPr>
            <a:spLocks noGrp="1"/>
          </p:cNvSpPr>
          <p:nvPr>
            <p:ph type="sldNum" sz="quarter" idx="5"/>
          </p:nvPr>
        </p:nvSpPr>
        <p:spPr/>
        <p:txBody>
          <a:bodyPr/>
          <a:lstStyle/>
          <a:p>
            <a:fld id="{AB4198F6-3BD3-45C7-8FA6-C18C234E0100}" type="slidenum">
              <a:rPr kumimoji="1" lang="ja-JP" altLang="en-US" smtClean="0"/>
              <a:t>23</a:t>
            </a:fld>
            <a:endParaRPr kumimoji="1" lang="ja-JP" altLang="en-US"/>
          </a:p>
        </p:txBody>
      </p:sp>
    </p:spTree>
    <p:extLst>
      <p:ext uri="{BB962C8B-B14F-4D97-AF65-F5344CB8AC3E}">
        <p14:creationId xmlns:p14="http://schemas.microsoft.com/office/powerpoint/2010/main" val="506204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54B3A-D7EC-485B-B9EE-5123D57E41E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68034ED-A4EB-5D89-3871-197B21168E8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C247C9E-0110-B62D-E8E8-540D09B0EC2E}"/>
              </a:ext>
            </a:extLst>
          </p:cNvPr>
          <p:cNvSpPr>
            <a:spLocks noGrp="1"/>
          </p:cNvSpPr>
          <p:nvPr>
            <p:ph type="body" idx="1"/>
          </p:nvPr>
        </p:nvSpPr>
        <p:spPr/>
        <p:txBody>
          <a:bodyPr/>
          <a:lstStyle/>
          <a:p>
            <a:r>
              <a:rPr kumimoji="1" lang="ja-JP" altLang="en-US" dirty="0"/>
              <a:t>次に数値実験について説明します</a:t>
            </a:r>
          </a:p>
        </p:txBody>
      </p:sp>
      <p:sp>
        <p:nvSpPr>
          <p:cNvPr id="4" name="スライド番号プレースホルダー 3">
            <a:extLst>
              <a:ext uri="{FF2B5EF4-FFF2-40B4-BE49-F238E27FC236}">
                <a16:creationId xmlns:a16="http://schemas.microsoft.com/office/drawing/2014/main" id="{9FFFDB47-1C40-45BE-F535-31891C710196}"/>
              </a:ext>
            </a:extLst>
          </p:cNvPr>
          <p:cNvSpPr>
            <a:spLocks noGrp="1"/>
          </p:cNvSpPr>
          <p:nvPr>
            <p:ph type="sldNum" sz="quarter" idx="5"/>
          </p:nvPr>
        </p:nvSpPr>
        <p:spPr/>
        <p:txBody>
          <a:bodyPr/>
          <a:lstStyle/>
          <a:p>
            <a:fld id="{AB4198F6-3BD3-45C7-8FA6-C18C234E0100}" type="slidenum">
              <a:rPr kumimoji="1" lang="ja-JP" altLang="en-US" smtClean="0"/>
              <a:t>24</a:t>
            </a:fld>
            <a:endParaRPr kumimoji="1" lang="ja-JP" altLang="en-US"/>
          </a:p>
        </p:txBody>
      </p:sp>
    </p:spTree>
    <p:extLst>
      <p:ext uri="{BB962C8B-B14F-4D97-AF65-F5344CB8AC3E}">
        <p14:creationId xmlns:p14="http://schemas.microsoft.com/office/powerpoint/2010/main" val="3240523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a:t>
            </a:r>
            <a:r>
              <a:rPr kumimoji="1" lang="en-US" altLang="ja-JP" dirty="0"/>
              <a:t>, </a:t>
            </a:r>
            <a:r>
              <a:rPr kumimoji="1" lang="ja-JP" altLang="en-US" dirty="0"/>
              <a:t>最終的な目標をマルチメディアデータを用いた動画に対する音声の自動アノテーションとした上で</a:t>
            </a:r>
            <a:r>
              <a:rPr kumimoji="1" lang="en-US" altLang="ja-JP" dirty="0"/>
              <a:t>, </a:t>
            </a:r>
          </a:p>
          <a:p>
            <a:r>
              <a:rPr kumimoji="1" lang="ja-JP" altLang="en-US" dirty="0"/>
              <a:t>基礎的な実験として動画に含まれる</a:t>
            </a:r>
            <a:r>
              <a:rPr lang="ja-JP" altLang="en-US" sz="1200" cap="none" dirty="0">
                <a:solidFill>
                  <a:schemeClr val="tx1">
                    <a:lumMod val="95000"/>
                  </a:schemeClr>
                </a:solidFill>
              </a:rPr>
              <a:t>音声データやキャプションデータから動作ラベルを推定しました</a:t>
            </a:r>
            <a:endParaRPr lang="en-US" altLang="ja-JP" sz="1200" cap="none" dirty="0">
              <a:solidFill>
                <a:schemeClr val="tx1">
                  <a:lumMod val="95000"/>
                </a:schemeClr>
              </a:solidFill>
            </a:endParaRPr>
          </a:p>
          <a:p>
            <a:r>
              <a:rPr kumimoji="1" lang="ja-JP" altLang="en-US" sz="1200" cap="none" dirty="0">
                <a:solidFill>
                  <a:schemeClr val="tx1">
                    <a:lumMod val="95000"/>
                  </a:schemeClr>
                </a:solidFill>
              </a:rPr>
              <a:t>そして、</a:t>
            </a:r>
            <a:r>
              <a:rPr kumimoji="1" lang="ja-JP" altLang="en-US" dirty="0"/>
              <a:t>実験結果より</a:t>
            </a:r>
            <a:r>
              <a:rPr kumimoji="1" lang="en-US" altLang="ja-JP" dirty="0"/>
              <a:t>, </a:t>
            </a:r>
            <a:r>
              <a:rPr kumimoji="1" lang="ja-JP" altLang="en-US" dirty="0"/>
              <a:t>データの選び方や前処理</a:t>
            </a:r>
            <a:r>
              <a:rPr kumimoji="1" lang="en-US" altLang="ja-JP" dirty="0"/>
              <a:t>, </a:t>
            </a:r>
            <a:r>
              <a:rPr kumimoji="1" lang="ja-JP" altLang="en-US" dirty="0"/>
              <a:t>音声のデータ拡張方法に関して更なる工夫が必要であることが分かりました。</a:t>
            </a:r>
            <a:endParaRPr kumimoji="1" lang="en-US" altLang="ja-JP" dirty="0"/>
          </a:p>
          <a:p>
            <a:pPr marL="0" indent="0">
              <a:buNone/>
            </a:pPr>
            <a:endParaRPr lang="en-US" altLang="ja-JP" sz="1200" cap="none" dirty="0">
              <a:solidFill>
                <a:schemeClr val="tx1">
                  <a:lumMod val="95000"/>
                </a:schemeClr>
              </a:solidFill>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25</a:t>
            </a:fld>
            <a:endParaRPr kumimoji="1" lang="ja-JP" altLang="en-US"/>
          </a:p>
        </p:txBody>
      </p:sp>
    </p:spTree>
    <p:extLst>
      <p:ext uri="{BB962C8B-B14F-4D97-AF65-F5344CB8AC3E}">
        <p14:creationId xmlns:p14="http://schemas.microsoft.com/office/powerpoint/2010/main" val="19723058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今後の課題としては</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26</a:t>
            </a:fld>
            <a:endParaRPr kumimoji="1" lang="ja-JP" altLang="en-US"/>
          </a:p>
        </p:txBody>
      </p:sp>
    </p:spTree>
    <p:extLst>
      <p:ext uri="{BB962C8B-B14F-4D97-AF65-F5344CB8AC3E}">
        <p14:creationId xmlns:p14="http://schemas.microsoft.com/office/powerpoint/2010/main" val="11778831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Doc2Vec</a:t>
            </a:r>
            <a:r>
              <a:rPr kumimoji="1" lang="ja-JP" altLang="en-US" dirty="0"/>
              <a:t>は</a:t>
            </a:r>
            <a:r>
              <a:rPr kumimoji="1" lang="en-US" altLang="ja-JP" dirty="0"/>
              <a:t>Word2Vec</a:t>
            </a:r>
            <a:r>
              <a:rPr kumimoji="1" lang="ja-JP" altLang="en-US" dirty="0"/>
              <a:t>を文章に拡張した手法で</a:t>
            </a:r>
            <a:r>
              <a:rPr kumimoji="1" lang="en-US" altLang="ja-JP" dirty="0"/>
              <a:t>, </a:t>
            </a:r>
            <a:r>
              <a:rPr kumimoji="1" lang="ja-JP" altLang="en-US" dirty="0"/>
              <a:t>文章の分散表現を得ることができます</a:t>
            </a:r>
            <a:r>
              <a:rPr kumimoji="1" lang="en-US" altLang="ja-JP" dirty="0"/>
              <a:t>.</a:t>
            </a:r>
          </a:p>
          <a:p>
            <a:r>
              <a:rPr kumimoji="1" lang="ja-JP" altLang="en-US" dirty="0"/>
              <a:t>同様に</a:t>
            </a:r>
            <a:r>
              <a:rPr kumimoji="1" lang="en-US" altLang="ja-JP" dirty="0"/>
              <a:t>2</a:t>
            </a:r>
            <a:r>
              <a:rPr kumimoji="1" lang="ja-JP" altLang="en-US" dirty="0" err="1"/>
              <a:t>つの</a:t>
            </a:r>
            <a:r>
              <a:rPr kumimoji="1" lang="ja-JP" altLang="en-US" dirty="0"/>
              <a:t>学習方法がありますが</a:t>
            </a:r>
            <a:r>
              <a:rPr kumimoji="1" lang="en-US" altLang="ja-JP" dirty="0"/>
              <a:t>, </a:t>
            </a:r>
            <a:r>
              <a:rPr kumimoji="1" lang="ja-JP" altLang="en-US" dirty="0"/>
              <a:t>今回は上の方法を用いました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29</a:t>
            </a:fld>
            <a:endParaRPr kumimoji="1" lang="ja-JP" altLang="en-US"/>
          </a:p>
        </p:txBody>
      </p:sp>
    </p:spTree>
    <p:extLst>
      <p:ext uri="{BB962C8B-B14F-4D97-AF65-F5344CB8AC3E}">
        <p14:creationId xmlns:p14="http://schemas.microsoft.com/office/powerpoint/2010/main" val="24356368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実験で用いたパラメータはこのようになります</a:t>
            </a:r>
            <a:r>
              <a:rPr kumimoji="1" lang="en-US" altLang="ja-JP" dirty="0"/>
              <a:t>.</a:t>
            </a:r>
          </a:p>
          <a:p>
            <a:endParaRPr kumimoji="1" lang="en-US" altLang="ja-JP" dirty="0"/>
          </a:p>
          <a:p>
            <a:r>
              <a:rPr kumimoji="1" lang="ja-JP" altLang="en-US" sz="1200" dirty="0"/>
              <a:t>損失関数には訓練用データにおけるラベル比の</a:t>
            </a:r>
            <a:endParaRPr kumimoji="1" lang="en-US" altLang="ja-JP" sz="1200" dirty="0"/>
          </a:p>
          <a:p>
            <a:r>
              <a:rPr kumimoji="1" lang="ja-JP" altLang="en-US" sz="1200" dirty="0"/>
              <a:t>逆比を正規化したものを</a:t>
            </a:r>
            <a:endParaRPr kumimoji="1" lang="en-US" altLang="ja-JP" sz="1200" dirty="0"/>
          </a:p>
          <a:p>
            <a:r>
              <a:rPr kumimoji="1" lang="ja-JP" altLang="en-US" sz="1200" dirty="0"/>
              <a:t>クラス重みとして損失関数に設定</a:t>
            </a:r>
            <a:endParaRPr kumimoji="1" lang="en-US" altLang="ja-JP" sz="1200"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30</a:t>
            </a:fld>
            <a:endParaRPr kumimoji="1" lang="ja-JP" altLang="en-US"/>
          </a:p>
        </p:txBody>
      </p:sp>
    </p:spTree>
    <p:extLst>
      <p:ext uri="{BB962C8B-B14F-4D97-AF65-F5344CB8AC3E}">
        <p14:creationId xmlns:p14="http://schemas.microsoft.com/office/powerpoint/2010/main" val="14519095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31</a:t>
            </a:fld>
            <a:endParaRPr kumimoji="1" lang="ja-JP" altLang="en-US"/>
          </a:p>
        </p:txBody>
      </p:sp>
    </p:spTree>
    <p:extLst>
      <p:ext uri="{BB962C8B-B14F-4D97-AF65-F5344CB8AC3E}">
        <p14:creationId xmlns:p14="http://schemas.microsoft.com/office/powerpoint/2010/main" val="3628414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はじめに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a:t>
            </a:fld>
            <a:endParaRPr kumimoji="1" lang="ja-JP" altLang="en-US"/>
          </a:p>
        </p:txBody>
      </p:sp>
    </p:spTree>
    <p:extLst>
      <p:ext uri="{BB962C8B-B14F-4D97-AF65-F5344CB8AC3E}">
        <p14:creationId xmlns:p14="http://schemas.microsoft.com/office/powerpoint/2010/main" val="41333010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セリフデータの前処理としては</a:t>
            </a:r>
            <a:r>
              <a:rPr kumimoji="1" lang="en-US" altLang="ja-JP"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32</a:t>
            </a:fld>
            <a:endParaRPr kumimoji="1" lang="ja-JP" altLang="en-US"/>
          </a:p>
        </p:txBody>
      </p:sp>
    </p:spTree>
    <p:extLst>
      <p:ext uri="{BB962C8B-B14F-4D97-AF65-F5344CB8AC3E}">
        <p14:creationId xmlns:p14="http://schemas.microsoft.com/office/powerpoint/2010/main" val="16078575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kumimoji="1" lang="ja-JP" altLang="en-US" dirty="0"/>
              <a:t>次に</a:t>
            </a:r>
            <a:r>
              <a:rPr lang="ja-JP" altLang="en-US" sz="1200" cap="none" dirty="0">
                <a:solidFill>
                  <a:schemeClr val="tx1">
                    <a:lumMod val="95000"/>
                  </a:schemeClr>
                </a:solidFill>
                <a:effectLst/>
              </a:rPr>
              <a:t>同じ行動ラベル内で</a:t>
            </a:r>
            <a:endParaRPr lang="en-US" altLang="ja-JP" sz="1200" cap="none" dirty="0">
              <a:solidFill>
                <a:schemeClr val="tx1">
                  <a:lumMod val="95000"/>
                </a:schemeClr>
              </a:solidFill>
              <a:effectLst/>
            </a:endParaRPr>
          </a:p>
          <a:p>
            <a:pPr marL="0" indent="0">
              <a:buNone/>
            </a:pPr>
            <a:r>
              <a:rPr lang="ja-JP" altLang="en-US" sz="1200" cap="none" dirty="0">
                <a:solidFill>
                  <a:schemeClr val="tx1">
                    <a:lumMod val="95000"/>
                  </a:schemeClr>
                </a:solidFill>
                <a:effectLst/>
              </a:rPr>
              <a:t>同じキャプションが付いている場合は</a:t>
            </a:r>
            <a:endParaRPr lang="en-US" altLang="ja-JP" sz="1200" cap="none" dirty="0">
              <a:solidFill>
                <a:schemeClr val="tx1">
                  <a:lumMod val="95000"/>
                </a:schemeClr>
              </a:solidFill>
              <a:effectLst/>
            </a:endParaRPr>
          </a:p>
          <a:p>
            <a:pPr marL="0" indent="0">
              <a:buNone/>
            </a:pPr>
            <a:r>
              <a:rPr lang="ja-JP" altLang="en-US" sz="1200" cap="none" dirty="0">
                <a:solidFill>
                  <a:schemeClr val="tx1">
                    <a:lumMod val="95000"/>
                  </a:schemeClr>
                </a:solidFill>
                <a:effectLst/>
              </a:rPr>
              <a:t>重複しないように削除します</a:t>
            </a:r>
            <a:endParaRPr lang="en-US" altLang="ja-JP" sz="1200" cap="none" dirty="0">
              <a:solidFill>
                <a:schemeClr val="tx1">
                  <a:lumMod val="95000"/>
                </a:schemeClr>
              </a:solidFill>
              <a:effectLst/>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33</a:t>
            </a:fld>
            <a:endParaRPr kumimoji="1" lang="ja-JP" altLang="en-US"/>
          </a:p>
        </p:txBody>
      </p:sp>
    </p:spTree>
    <p:extLst>
      <p:ext uri="{BB962C8B-B14F-4D97-AF65-F5344CB8AC3E}">
        <p14:creationId xmlns:p14="http://schemas.microsoft.com/office/powerpoint/2010/main" val="4608116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0" dirty="0">
              <a:highlight>
                <a:srgbClr val="ED7D31"/>
              </a:highlight>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34</a:t>
            </a:fld>
            <a:endParaRPr kumimoji="1" lang="ja-JP" altLang="en-US"/>
          </a:p>
        </p:txBody>
      </p:sp>
    </p:spTree>
    <p:extLst>
      <p:ext uri="{BB962C8B-B14F-4D97-AF65-F5344CB8AC3E}">
        <p14:creationId xmlns:p14="http://schemas.microsoft.com/office/powerpoint/2010/main" val="42200705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実験で用いたデータ数はこのようになります</a:t>
            </a:r>
            <a:r>
              <a:rPr kumimoji="1" lang="en-US" altLang="ja-JP" dirty="0"/>
              <a:t>.</a:t>
            </a:r>
          </a:p>
          <a:p>
            <a:endParaRPr kumimoji="1" lang="en-US" altLang="ja-JP" dirty="0"/>
          </a:p>
          <a:p>
            <a:r>
              <a:rPr kumimoji="1" lang="ja-JP" altLang="en-US" dirty="0"/>
              <a:t>データはデータセットに含まれるすべてのキャプションを用いました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35</a:t>
            </a:fld>
            <a:endParaRPr kumimoji="1" lang="ja-JP" altLang="en-US"/>
          </a:p>
        </p:txBody>
      </p:sp>
    </p:spTree>
    <p:extLst>
      <p:ext uri="{BB962C8B-B14F-4D97-AF65-F5344CB8AC3E}">
        <p14:creationId xmlns:p14="http://schemas.microsoft.com/office/powerpoint/2010/main" val="7371035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基礎実験</a:t>
            </a:r>
            <a:r>
              <a:rPr kumimoji="1" lang="en-US" altLang="ja-JP" dirty="0"/>
              <a:t>2</a:t>
            </a:r>
            <a:r>
              <a:rPr kumimoji="1" lang="ja-JP" altLang="en-US" dirty="0"/>
              <a:t>の結果について述べます</a:t>
            </a:r>
            <a:r>
              <a:rPr kumimoji="1" lang="en-US" altLang="ja-JP" dirty="0"/>
              <a:t>. </a:t>
            </a:r>
            <a:r>
              <a:rPr kumimoji="1" lang="ja-JP" altLang="en-US" dirty="0"/>
              <a:t>実験パラメータは先ほどと同様で</a:t>
            </a:r>
            <a:endParaRPr kumimoji="1" lang="en-US" altLang="ja-JP" dirty="0"/>
          </a:p>
          <a:p>
            <a:r>
              <a:rPr kumimoji="1" lang="ja-JP" altLang="en-US" dirty="0"/>
              <a:t>評価用モデルのパラメータも同様にバリデーションデータの</a:t>
            </a:r>
            <a:r>
              <a:rPr kumimoji="1" lang="en-US" altLang="ja-JP" dirty="0"/>
              <a:t>acc</a:t>
            </a:r>
            <a:r>
              <a:rPr kumimoji="1" lang="ja-JP" altLang="en-US" dirty="0"/>
              <a:t>が一番高かったエポックのものを採用しています</a:t>
            </a:r>
            <a:r>
              <a:rPr kumimoji="1" lang="en-US" altLang="ja-JP" dirty="0"/>
              <a:t>.</a:t>
            </a:r>
          </a:p>
          <a:p>
            <a:r>
              <a:rPr kumimoji="1" lang="ja-JP" altLang="en-US" dirty="0"/>
              <a:t>ベースラインとしてはランダムに予測した場合を設定しました</a:t>
            </a:r>
            <a:r>
              <a:rPr kumimoji="1" lang="en-US" altLang="ja-JP" dirty="0"/>
              <a:t>.</a:t>
            </a:r>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36</a:t>
            </a:fld>
            <a:endParaRPr kumimoji="1" lang="ja-JP" altLang="en-US"/>
          </a:p>
        </p:txBody>
      </p:sp>
    </p:spTree>
    <p:extLst>
      <p:ext uri="{BB962C8B-B14F-4D97-AF65-F5344CB8AC3E}">
        <p14:creationId xmlns:p14="http://schemas.microsoft.com/office/powerpoint/2010/main" val="38421981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また学習曲線より、データにあまり差が見られないことから</a:t>
            </a:r>
            <a:endParaRPr kumimoji="1" lang="en-US" altLang="ja-JP" dirty="0"/>
          </a:p>
          <a:p>
            <a:endParaRPr kumimoji="1" lang="en-US" altLang="ja-JP" dirty="0"/>
          </a:p>
          <a:p>
            <a:r>
              <a:rPr kumimoji="1" lang="ja-JP" altLang="en-US" dirty="0"/>
              <a:t>こちらも訓練データを拡張することによって汎化性能の変化を確認する必要があると考えられます。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37</a:t>
            </a:fld>
            <a:endParaRPr kumimoji="1" lang="ja-JP" altLang="en-US"/>
          </a:p>
        </p:txBody>
      </p:sp>
    </p:spTree>
    <p:extLst>
      <p:ext uri="{BB962C8B-B14F-4D97-AF65-F5344CB8AC3E}">
        <p14:creationId xmlns:p14="http://schemas.microsoft.com/office/powerpoint/2010/main" val="10772422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kumimoji="1" lang="en-US" altLang="ja-JP" dirty="0" err="1"/>
                  <a:t>SpecAugment</a:t>
                </a:r>
                <a:r>
                  <a:rPr kumimoji="1" lang="en-US" altLang="ja-JP" dirty="0"/>
                  <a:t> </a:t>
                </a:r>
                <a:r>
                  <a:rPr kumimoji="1" lang="ja-JP" altLang="en-US" dirty="0"/>
                  <a:t>は</a:t>
                </a:r>
                <a:r>
                  <a:rPr kumimoji="1" lang="en-US" altLang="ja-JP" sz="1200" dirty="0"/>
                  <a:t>2019 </a:t>
                </a:r>
                <a:r>
                  <a:rPr kumimoji="1" lang="ja-JP" altLang="en-US" sz="1200" dirty="0"/>
                  <a:t>年に </a:t>
                </a:r>
                <a:r>
                  <a:rPr kumimoji="1" lang="en-US" altLang="ja-JP" sz="1200" dirty="0"/>
                  <a:t>Google Brain </a:t>
                </a:r>
                <a:r>
                  <a:rPr kumimoji="1" lang="ja-JP" altLang="en-US" sz="1200" dirty="0"/>
                  <a:t>が提案した音声のデータ拡張手法で</a:t>
                </a:r>
                <a:endParaRPr kumimoji="1" lang="en-US" altLang="ja-JP" sz="1200" dirty="0"/>
              </a:p>
              <a:p>
                <a:r>
                  <a:rPr kumimoji="1" lang="ja-JP" altLang="en-US" sz="1400" dirty="0"/>
                  <a:t>周波数 </a:t>
                </a:r>
                <a14:m>
                  <m:oMath xmlns:m="http://schemas.openxmlformats.org/officeDocument/2006/math">
                    <m:r>
                      <a:rPr kumimoji="1" lang="en-US" altLang="ja-JP" sz="1400" b="0" i="1" smtClean="0">
                        <a:latin typeface="Cambria Math" panose="02040503050406030204" pitchFamily="18" charset="0"/>
                      </a:rPr>
                      <m:t>𝑛</m:t>
                    </m:r>
                  </m:oMath>
                </a14:m>
                <a:r>
                  <a:rPr kumimoji="1" lang="en-US" altLang="ja-JP" sz="1400" dirty="0"/>
                  <a:t> </a:t>
                </a:r>
                <a:r>
                  <a:rPr kumimoji="1" lang="ja-JP" altLang="en-US" sz="1400" dirty="0"/>
                  <a:t>チャネル分を指定回マスキングする </a:t>
                </a:r>
                <a:r>
                  <a:rPr kumimoji="1" lang="en-US" altLang="ja-JP" sz="1400" dirty="0"/>
                  <a:t>frequency masking</a:t>
                </a:r>
              </a:p>
              <a:p>
                <a:r>
                  <a:rPr kumimoji="1" lang="ja-JP" altLang="en-US" sz="1200" dirty="0"/>
                  <a:t>時間 </a:t>
                </a:r>
                <a14:m>
                  <m:oMath xmlns:m="http://schemas.openxmlformats.org/officeDocument/2006/math">
                    <m:r>
                      <a:rPr kumimoji="1" lang="en-US" altLang="ja-JP" sz="1200" b="0" i="1" smtClean="0">
                        <a:latin typeface="Cambria Math" panose="02040503050406030204" pitchFamily="18" charset="0"/>
                      </a:rPr>
                      <m:t>𝑚</m:t>
                    </m:r>
                  </m:oMath>
                </a14:m>
                <a:r>
                  <a:rPr kumimoji="1" lang="en-US" altLang="ja-JP" sz="1200" dirty="0"/>
                  <a:t> </a:t>
                </a:r>
                <a:r>
                  <a:rPr kumimoji="1" lang="ja-JP" altLang="en-US" sz="1200" dirty="0"/>
                  <a:t>ステップ分を指定回マスキングする </a:t>
                </a:r>
                <a:r>
                  <a:rPr kumimoji="1" lang="en-US" altLang="ja-JP" sz="1200" dirty="0"/>
                  <a:t>time masking</a:t>
                </a:r>
              </a:p>
              <a:p>
                <a:r>
                  <a:rPr kumimoji="1" lang="ja-JP" altLang="en-US" sz="1200" dirty="0"/>
                  <a:t>時間方向の変調を行う </a:t>
                </a:r>
                <a:r>
                  <a:rPr kumimoji="1" lang="en-US" altLang="ja-JP" sz="1200" dirty="0"/>
                  <a:t>time warping </a:t>
                </a:r>
                <a:r>
                  <a:rPr kumimoji="1" lang="ja-JP" altLang="en-US" sz="1200" dirty="0"/>
                  <a:t>の３つから構成されています。</a:t>
                </a:r>
                <a:endParaRPr kumimoji="1" lang="en-US" altLang="ja-JP" sz="1200" dirty="0"/>
              </a:p>
              <a:p>
                <a:r>
                  <a:rPr kumimoji="1" lang="ja-JP" altLang="en-US" sz="1200" dirty="0"/>
                  <a:t>本研究では</a:t>
                </a:r>
                <a:r>
                  <a:rPr kumimoji="1" lang="en-US" altLang="ja-JP" sz="1200" dirty="0"/>
                  <a:t>, Frequency Masking </a:t>
                </a:r>
                <a:r>
                  <a:rPr kumimoji="1" lang="ja-JP" altLang="en-US" sz="1200" dirty="0"/>
                  <a:t>および </a:t>
                </a:r>
                <a:r>
                  <a:rPr kumimoji="1" lang="en-US" altLang="ja-JP" sz="1200" dirty="0"/>
                  <a:t>Time Masking </a:t>
                </a:r>
                <a:r>
                  <a:rPr kumimoji="1" lang="ja-JP" altLang="en-US" sz="1200" dirty="0"/>
                  <a:t>のみを扱いました</a:t>
                </a:r>
                <a:r>
                  <a:rPr kumimoji="1" lang="en-US" altLang="ja-JP" sz="1200" dirty="0"/>
                  <a:t>.</a:t>
                </a:r>
              </a:p>
              <a:p>
                <a:endParaRPr kumimoji="1" lang="en-US" altLang="ja-JP" sz="1200" dirty="0"/>
              </a:p>
              <a:p>
                <a:r>
                  <a:rPr kumimoji="1" lang="ja-JP" altLang="en-US" sz="1200" dirty="0"/>
                  <a:t>下の図はメルスペクトログラムに</a:t>
                </a:r>
                <a:r>
                  <a:rPr kumimoji="1" lang="en-US" altLang="ja-JP" sz="1200" dirty="0"/>
                  <a:t>Frequency Masking </a:t>
                </a:r>
                <a:r>
                  <a:rPr kumimoji="1" lang="ja-JP" altLang="en-US" sz="1200" dirty="0"/>
                  <a:t>および </a:t>
                </a:r>
                <a:endParaRPr kumimoji="1" lang="en-US" altLang="ja-JP" sz="1200" dirty="0"/>
              </a:p>
              <a:p>
                <a:r>
                  <a:rPr kumimoji="1" lang="en-US" altLang="ja-JP" sz="1200" dirty="0"/>
                  <a:t>Time Masking </a:t>
                </a:r>
                <a:r>
                  <a:rPr kumimoji="1" lang="ja-JP" altLang="en-US" sz="1200" dirty="0"/>
                  <a:t>を適応した結果を示しています</a:t>
                </a:r>
                <a:r>
                  <a:rPr kumimoji="1" lang="en-US" altLang="ja-JP" sz="1200" dirty="0"/>
                  <a:t>.</a:t>
                </a:r>
                <a:endParaRPr kumimoji="1" lang="en-US" altLang="ja-JP" dirty="0"/>
              </a:p>
              <a:p>
                <a:endParaRPr kumimoji="1" lang="en-US" altLang="ja-JP" dirty="0"/>
              </a:p>
              <a:p>
                <a:r>
                  <a:rPr kumimoji="1" lang="ja-JP" altLang="en-US" dirty="0"/>
                  <a:t>ーー</a:t>
                </a:r>
                <a:endParaRPr kumimoji="1" lang="en-US" altLang="ja-JP" dirty="0"/>
              </a:p>
              <a:p>
                <a:r>
                  <a:rPr kumimoji="1" lang="ja-JP" altLang="en-US" dirty="0"/>
                  <a:t>画像でいう　</a:t>
                </a:r>
                <a:r>
                  <a:rPr kumimoji="1" lang="en-US" altLang="ja-JP" dirty="0" err="1"/>
                  <a:t>RandomErasing</a:t>
                </a:r>
                <a:r>
                  <a:rPr kumimoji="1" lang="en-US" altLang="ja-JP" dirty="0"/>
                  <a:t> </a:t>
                </a:r>
                <a:r>
                  <a:rPr kumimoji="1" lang="ja-JP" altLang="en-US" dirty="0"/>
                  <a:t>の音声データバージョンです</a:t>
                </a:r>
                <a:endParaRPr kumimoji="1" lang="en-US" altLang="ja-JP" dirty="0"/>
              </a:p>
              <a:p>
                <a:endParaRPr kumimoji="1" lang="ja-JP" altLang="en-US" dirty="0"/>
              </a:p>
            </p:txBody>
          </p:sp>
        </mc:Choice>
        <mc:Fallback xmlns="">
          <p:sp>
            <p:nvSpPr>
              <p:cNvPr id="3" name="ノート プレースホルダー 2"/>
              <p:cNvSpPr>
                <a:spLocks noGrp="1"/>
              </p:cNvSpPr>
              <p:nvPr>
                <p:ph type="body" idx="1"/>
              </p:nvPr>
            </p:nvSpPr>
            <p:spPr/>
            <p:txBody>
              <a:bodyPr/>
              <a:lstStyle/>
              <a:p>
                <a:r>
                  <a:rPr kumimoji="1" lang="en-US" altLang="ja-JP" dirty="0" err="1"/>
                  <a:t>SpecAugment</a:t>
                </a:r>
                <a:r>
                  <a:rPr kumimoji="1" lang="en-US" altLang="ja-JP" dirty="0"/>
                  <a:t> </a:t>
                </a:r>
                <a:r>
                  <a:rPr kumimoji="1" lang="ja-JP" altLang="en-US" dirty="0"/>
                  <a:t>は</a:t>
                </a:r>
                <a:r>
                  <a:rPr kumimoji="1" lang="en-US" altLang="ja-JP" sz="1200" dirty="0"/>
                  <a:t>2019 </a:t>
                </a:r>
                <a:r>
                  <a:rPr kumimoji="1" lang="ja-JP" altLang="en-US" sz="1200" dirty="0"/>
                  <a:t>年に </a:t>
                </a:r>
                <a:r>
                  <a:rPr kumimoji="1" lang="en-US" altLang="ja-JP" sz="1200" dirty="0"/>
                  <a:t>Google Brain </a:t>
                </a:r>
                <a:r>
                  <a:rPr kumimoji="1" lang="ja-JP" altLang="en-US" sz="1200" dirty="0"/>
                  <a:t>が提案した音声のデータ拡張手法で</a:t>
                </a:r>
                <a:endParaRPr kumimoji="1" lang="en-US" altLang="ja-JP" sz="1200" dirty="0"/>
              </a:p>
              <a:p>
                <a:r>
                  <a:rPr kumimoji="1" lang="ja-JP" altLang="en-US" sz="1400" dirty="0"/>
                  <a:t>周波数 </a:t>
                </a:r>
                <a:r>
                  <a:rPr kumimoji="1" lang="en-US" altLang="ja-JP" sz="1400" b="0" i="0">
                    <a:latin typeface="Cambria Math" panose="02040503050406030204" pitchFamily="18" charset="0"/>
                  </a:rPr>
                  <a:t>𝑛</a:t>
                </a:r>
                <a:r>
                  <a:rPr kumimoji="1" lang="en-US" altLang="ja-JP" sz="1400" dirty="0"/>
                  <a:t> </a:t>
                </a:r>
                <a:r>
                  <a:rPr kumimoji="1" lang="ja-JP" altLang="en-US" sz="1400" dirty="0"/>
                  <a:t>チャネル分を指定回マスキングする </a:t>
                </a:r>
                <a:r>
                  <a:rPr kumimoji="1" lang="en-US" altLang="ja-JP" sz="1400" dirty="0"/>
                  <a:t>frequency masking</a:t>
                </a:r>
              </a:p>
              <a:p>
                <a:r>
                  <a:rPr kumimoji="1" lang="ja-JP" altLang="en-US" sz="1200" dirty="0"/>
                  <a:t>時間 </a:t>
                </a:r>
                <a:r>
                  <a:rPr kumimoji="1" lang="en-US" altLang="ja-JP" sz="1200" b="0" i="0">
                    <a:latin typeface="Cambria Math" panose="02040503050406030204" pitchFamily="18" charset="0"/>
                  </a:rPr>
                  <a:t>𝑚</a:t>
                </a:r>
                <a:r>
                  <a:rPr kumimoji="1" lang="en-US" altLang="ja-JP" sz="1200" dirty="0"/>
                  <a:t> </a:t>
                </a:r>
                <a:r>
                  <a:rPr kumimoji="1" lang="ja-JP" altLang="en-US" sz="1200" dirty="0"/>
                  <a:t>ステップ分を指定回マスキングする </a:t>
                </a:r>
                <a:r>
                  <a:rPr kumimoji="1" lang="en-US" altLang="ja-JP" sz="1200" dirty="0"/>
                  <a:t>time masking</a:t>
                </a:r>
              </a:p>
              <a:p>
                <a:r>
                  <a:rPr kumimoji="1" lang="ja-JP" altLang="en-US" sz="1200" dirty="0"/>
                  <a:t>時間方向の変調を行う </a:t>
                </a:r>
                <a:r>
                  <a:rPr kumimoji="1" lang="en-US" altLang="ja-JP" sz="1200" dirty="0"/>
                  <a:t>time warping </a:t>
                </a:r>
                <a:r>
                  <a:rPr kumimoji="1" lang="ja-JP" altLang="en-US" sz="1200" dirty="0"/>
                  <a:t>の３つから構成されています。</a:t>
                </a:r>
                <a:endParaRPr kumimoji="1" lang="en-US" altLang="ja-JP" sz="1200" dirty="0"/>
              </a:p>
              <a:p>
                <a:r>
                  <a:rPr kumimoji="1" lang="ja-JP" altLang="en-US" sz="1200" dirty="0"/>
                  <a:t>本研究では</a:t>
                </a:r>
                <a:r>
                  <a:rPr kumimoji="1" lang="en-US" altLang="ja-JP" sz="1200" dirty="0"/>
                  <a:t>, Frequency Masking </a:t>
                </a:r>
                <a:r>
                  <a:rPr kumimoji="1" lang="ja-JP" altLang="en-US" sz="1200" dirty="0"/>
                  <a:t>および </a:t>
                </a:r>
                <a:r>
                  <a:rPr kumimoji="1" lang="en-US" altLang="ja-JP" sz="1200" dirty="0"/>
                  <a:t>Time Masking </a:t>
                </a:r>
                <a:r>
                  <a:rPr kumimoji="1" lang="ja-JP" altLang="en-US" sz="1200" dirty="0"/>
                  <a:t>のみを扱いました</a:t>
                </a:r>
                <a:r>
                  <a:rPr kumimoji="1" lang="en-US" altLang="ja-JP" sz="1200" dirty="0"/>
                  <a:t>.</a:t>
                </a:r>
              </a:p>
              <a:p>
                <a:endParaRPr kumimoji="1" lang="en-US" altLang="ja-JP" sz="1200" dirty="0"/>
              </a:p>
              <a:p>
                <a:r>
                  <a:rPr kumimoji="1" lang="ja-JP" altLang="en-US" sz="1200" dirty="0"/>
                  <a:t>下の図はメルスペクトログラムに</a:t>
                </a:r>
                <a:r>
                  <a:rPr kumimoji="1" lang="en-US" altLang="ja-JP" sz="1200" dirty="0"/>
                  <a:t>Frequency Masking </a:t>
                </a:r>
                <a:r>
                  <a:rPr kumimoji="1" lang="ja-JP" altLang="en-US" sz="1200" dirty="0"/>
                  <a:t>および </a:t>
                </a:r>
                <a:endParaRPr kumimoji="1" lang="en-US" altLang="ja-JP" sz="1200" dirty="0"/>
              </a:p>
              <a:p>
                <a:r>
                  <a:rPr kumimoji="1" lang="en-US" altLang="ja-JP" sz="1200" dirty="0"/>
                  <a:t>Time Masking </a:t>
                </a:r>
                <a:r>
                  <a:rPr kumimoji="1" lang="ja-JP" altLang="en-US" sz="1200" dirty="0"/>
                  <a:t>を適応した結果を示しています</a:t>
                </a:r>
                <a:r>
                  <a:rPr kumimoji="1" lang="en-US" altLang="ja-JP" sz="1200" dirty="0"/>
                  <a:t>.</a:t>
                </a:r>
                <a:endParaRPr kumimoji="1" lang="en-US" altLang="ja-JP" dirty="0"/>
              </a:p>
              <a:p>
                <a:endParaRPr kumimoji="1" lang="en-US" altLang="ja-JP" dirty="0"/>
              </a:p>
              <a:p>
                <a:r>
                  <a:rPr kumimoji="1" lang="ja-JP" altLang="en-US" dirty="0"/>
                  <a:t>ーー</a:t>
                </a:r>
                <a:endParaRPr kumimoji="1" lang="en-US" altLang="ja-JP" dirty="0"/>
              </a:p>
              <a:p>
                <a:r>
                  <a:rPr kumimoji="1" lang="ja-JP" altLang="en-US" dirty="0"/>
                  <a:t>画像でいう　</a:t>
                </a:r>
                <a:r>
                  <a:rPr kumimoji="1" lang="en-US" altLang="ja-JP" dirty="0" err="1"/>
                  <a:t>RandomErasing</a:t>
                </a:r>
                <a:r>
                  <a:rPr kumimoji="1" lang="en-US" altLang="ja-JP" dirty="0"/>
                  <a:t> </a:t>
                </a:r>
                <a:r>
                  <a:rPr kumimoji="1" lang="ja-JP" altLang="en-US" dirty="0"/>
                  <a:t>の音声データバージョンです</a:t>
                </a:r>
                <a:endParaRPr kumimoji="1" lang="en-US" altLang="ja-JP" dirty="0"/>
              </a:p>
              <a:p>
                <a:endParaRPr kumimoji="1" lang="ja-JP" altLang="en-US" dirty="0"/>
              </a:p>
            </p:txBody>
          </p:sp>
        </mc:Fallback>
      </mc:AlternateContent>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38</a:t>
            </a:fld>
            <a:endParaRPr kumimoji="1" lang="ja-JP" altLang="en-US"/>
          </a:p>
        </p:txBody>
      </p:sp>
    </p:spTree>
    <p:extLst>
      <p:ext uri="{BB962C8B-B14F-4D97-AF65-F5344CB8AC3E}">
        <p14:creationId xmlns:p14="http://schemas.microsoft.com/office/powerpoint/2010/main" val="11605906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39</a:t>
            </a:fld>
            <a:endParaRPr kumimoji="1" lang="ja-JP" altLang="en-US"/>
          </a:p>
        </p:txBody>
      </p:sp>
    </p:spTree>
    <p:extLst>
      <p:ext uri="{BB962C8B-B14F-4D97-AF65-F5344CB8AC3E}">
        <p14:creationId xmlns:p14="http://schemas.microsoft.com/office/powerpoint/2010/main" val="15924443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Residual Net(</a:t>
            </a:r>
            <a:r>
              <a:rPr kumimoji="1" lang="ja-JP" altLang="en-US" dirty="0"/>
              <a:t>レジデュアルネット</a:t>
            </a:r>
            <a:r>
              <a:rPr kumimoji="1" lang="en-US" altLang="ja-JP" dirty="0"/>
              <a:t>), </a:t>
            </a:r>
            <a:r>
              <a:rPr kumimoji="1" lang="ja-JP" altLang="en-US" dirty="0"/>
              <a:t>通称 </a:t>
            </a:r>
            <a:r>
              <a:rPr kumimoji="1" lang="en-US" altLang="ja-JP" dirty="0" err="1"/>
              <a:t>ResNet</a:t>
            </a:r>
            <a:r>
              <a:rPr kumimoji="1" lang="en-US" altLang="ja-JP" dirty="0"/>
              <a:t> </a:t>
            </a:r>
            <a:r>
              <a:rPr kumimoji="1" lang="ja-JP" altLang="en-US" dirty="0"/>
              <a:t>とは</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Microsoft Research </a:t>
            </a:r>
            <a:r>
              <a:rPr kumimoji="1" lang="ja-JP" altLang="en-US" sz="1200" dirty="0"/>
              <a:t>が </a:t>
            </a:r>
            <a:r>
              <a:rPr kumimoji="1" lang="en-US" altLang="ja-JP" sz="1200" dirty="0"/>
              <a:t>2015 </a:t>
            </a:r>
            <a:r>
              <a:rPr kumimoji="1" lang="ja-JP" altLang="en-US" sz="1200" dirty="0"/>
              <a:t>年に考案した畳み込みニューラルネットワークモデルで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これはショートカット接続機構を導入することで</a:t>
            </a:r>
            <a:r>
              <a:rPr kumimoji="1" lang="en-US" altLang="ja-JP" sz="1200" dirty="0"/>
              <a:t>,</a:t>
            </a:r>
            <a:r>
              <a:rPr kumimoji="1" lang="ja-JP" altLang="en-US" sz="1200" dirty="0"/>
              <a:t>層の入力を参照した残差関数を学習し</a:t>
            </a:r>
            <a:r>
              <a:rPr kumimoji="1" lang="en-US" altLang="ja-JP" sz="1200" dirty="0"/>
              <a:t>, </a:t>
            </a:r>
            <a:br>
              <a:rPr kumimoji="1" lang="en-US" altLang="ja-JP" sz="1200" dirty="0"/>
            </a:br>
            <a:r>
              <a:rPr kumimoji="1" lang="ja-JP" altLang="en-US" sz="1200" dirty="0"/>
              <a:t>勾配消失問題を解決したモデルとなっています</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40</a:t>
            </a:fld>
            <a:endParaRPr kumimoji="1" lang="ja-JP" altLang="en-US"/>
          </a:p>
        </p:txBody>
      </p:sp>
    </p:spTree>
    <p:extLst>
      <p:ext uri="{BB962C8B-B14F-4D97-AF65-F5344CB8AC3E}">
        <p14:creationId xmlns:p14="http://schemas.microsoft.com/office/powerpoint/2010/main" val="8590684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ja-JP" sz="1200" b="0" i="1" u="none" strike="noStrike" cap="none" normalizeH="0" baseline="0" dirty="0">
                <a:ln>
                  <a:noFill/>
                </a:ln>
                <a:solidFill>
                  <a:srgbClr val="629755"/>
                </a:solidFill>
                <a:effectLst/>
                <a:latin typeface="Consolas" panose="020B0609020204030204" pitchFamily="49" charset="0"/>
              </a:rPr>
              <a:t>dm: 1</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の時は</a:t>
            </a:r>
            <a:r>
              <a:rPr kumimoji="0" lang="ja-JP" altLang="ja-JP" sz="1200" b="0" i="1" u="none" strike="noStrike" cap="none" normalizeH="0" baseline="0" dirty="0">
                <a:ln>
                  <a:noFill/>
                </a:ln>
                <a:solidFill>
                  <a:srgbClr val="629755"/>
                </a:solidFill>
                <a:effectLst/>
                <a:latin typeface="Consolas" panose="020B0609020204030204" pitchFamily="49" charset="0"/>
              </a:rPr>
              <a:t>PV-DM</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を学習</a:t>
            </a:r>
            <a:r>
              <a:rPr kumimoji="0" lang="ja-JP" altLang="ja-JP" sz="1200" b="0" i="1" u="none" strike="noStrike" cap="none" normalizeH="0" baseline="0" dirty="0">
                <a:ln>
                  <a:noFill/>
                </a:ln>
                <a:solidFill>
                  <a:srgbClr val="629755"/>
                </a:solidFill>
                <a:effectLst/>
                <a:latin typeface="Consolas" panose="020B0609020204030204" pitchFamily="49" charset="0"/>
              </a:rPr>
              <a:t>,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それ以外の場合は</a:t>
            </a:r>
            <a:r>
              <a:rPr kumimoji="0" lang="ja-JP" altLang="ja-JP" sz="1200" b="0" i="1" u="none" strike="noStrike" cap="none" normalizeH="0" baseline="0" dirty="0">
                <a:ln>
                  <a:noFill/>
                </a:ln>
                <a:solidFill>
                  <a:srgbClr val="629755"/>
                </a:solidFill>
                <a:effectLst/>
                <a:latin typeface="Consolas" panose="020B0609020204030204" pitchFamily="49" charset="0"/>
              </a:rPr>
              <a:t>PV-DBOW.</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vector_size: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分散表現の次元数</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window: N-gram</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の</a:t>
            </a:r>
            <a:r>
              <a:rPr kumimoji="0" lang="ja-JP" altLang="ja-JP" sz="1200" b="0" i="1" u="none" strike="noStrike" cap="none" normalizeH="0" baseline="0" dirty="0">
                <a:ln>
                  <a:noFill/>
                </a:ln>
                <a:solidFill>
                  <a:srgbClr val="629755"/>
                </a:solidFill>
                <a:effectLst/>
                <a:latin typeface="Consolas" panose="020B0609020204030204" pitchFamily="49" charset="0"/>
              </a:rPr>
              <a:t>N</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のサイズ</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alpha: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学習率</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min_alpha: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最低学習率</a:t>
            </a:r>
            <a:r>
              <a:rPr kumimoji="0" lang="ja-JP" altLang="ja-JP" sz="1200" b="0" i="1" u="none" strike="noStrike" cap="none" normalizeH="0" baseline="0" dirty="0">
                <a:ln>
                  <a:noFill/>
                </a:ln>
                <a:solidFill>
                  <a:srgbClr val="629755"/>
                </a:solidFill>
                <a:effectLst/>
                <a:latin typeface="Consolas" panose="020B0609020204030204" pitchFamily="49" charset="0"/>
              </a:rPr>
              <a:t>.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学習率はこのモデルではこれ以上下がらない</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min_count: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出現回数が</a:t>
            </a:r>
            <a:r>
              <a:rPr kumimoji="0" lang="ja-JP" altLang="ja-JP" sz="1200" b="0" i="1" u="none" strike="noStrike" cap="none" normalizeH="0" baseline="0" dirty="0">
                <a:ln>
                  <a:noFill/>
                </a:ln>
                <a:solidFill>
                  <a:srgbClr val="629755"/>
                </a:solidFill>
                <a:effectLst/>
                <a:latin typeface="Consolas" panose="020B0609020204030204" pitchFamily="49" charset="0"/>
              </a:rPr>
              <a:t>min_count</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以上のものだけ単語としてとる</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sample: downsampling,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つまり接続詞等の非常に頻繁に出現する単語を無視する確率である</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workers: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並列実行数</a:t>
            </a:r>
            <a:endParaRPr kumimoji="0" lang="ja-JP" altLang="ja-JP" sz="3200" b="0" i="0" u="none" strike="noStrike" cap="none" normalizeH="0" baseline="0" dirty="0">
              <a:ln>
                <a:noFill/>
              </a:ln>
              <a:solidFill>
                <a:schemeClr val="tx1"/>
              </a:solidFill>
              <a:effectLst/>
              <a:latin typeface="Arial" panose="020B0604020202020204" pitchFamily="34" charset="0"/>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42</a:t>
            </a:fld>
            <a:endParaRPr kumimoji="1" lang="ja-JP" altLang="en-US"/>
          </a:p>
        </p:txBody>
      </p:sp>
    </p:spTree>
    <p:extLst>
      <p:ext uri="{BB962C8B-B14F-4D97-AF65-F5344CB8AC3E}">
        <p14:creationId xmlns:p14="http://schemas.microsoft.com/office/powerpoint/2010/main" val="1255719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近年</a:t>
            </a:r>
            <a:r>
              <a:rPr lang="en-US" altLang="ja-JP" dirty="0"/>
              <a:t>, </a:t>
            </a:r>
            <a:r>
              <a:rPr lang="ja-JP" altLang="en-US" dirty="0"/>
              <a:t>深層学習をはじめとする機械学習手法は目覚ましい発展を遂げており</a:t>
            </a:r>
            <a:r>
              <a:rPr lang="en-US" altLang="ja-JP" dirty="0"/>
              <a:t>,</a:t>
            </a:r>
          </a:p>
          <a:p>
            <a:r>
              <a:rPr lang="ja-JP" altLang="en-US" dirty="0"/>
              <a:t>特に</a:t>
            </a:r>
            <a:r>
              <a:rPr lang="en-US" altLang="ja-JP" dirty="0"/>
              <a:t>, </a:t>
            </a:r>
            <a:r>
              <a:rPr lang="ja-JP" altLang="en-US" dirty="0"/>
              <a:t>自然言語処理の分野では</a:t>
            </a:r>
            <a:r>
              <a:rPr lang="en-US" altLang="ja-JP" dirty="0"/>
              <a:t>, Transformer </a:t>
            </a:r>
            <a:r>
              <a:rPr lang="ja-JP" altLang="en-US" dirty="0"/>
              <a:t>を用いた </a:t>
            </a:r>
            <a:r>
              <a:rPr lang="en-US" altLang="ja-JP" dirty="0"/>
              <a:t>BERT </a:t>
            </a:r>
            <a:r>
              <a:rPr lang="ja-JP" altLang="en-US" dirty="0"/>
              <a:t>や </a:t>
            </a:r>
            <a:r>
              <a:rPr lang="en-US" altLang="ja-JP" dirty="0"/>
              <a:t>GPT </a:t>
            </a:r>
            <a:r>
              <a:rPr lang="ja-JP" altLang="en-US" dirty="0"/>
              <a:t>といった大規模言語モデルを活用したシステムに注目が集まっており、</a:t>
            </a:r>
            <a:endParaRPr lang="en-US" altLang="ja-JP" dirty="0"/>
          </a:p>
          <a:p>
            <a:r>
              <a:rPr lang="ja-JP" altLang="en-US" dirty="0"/>
              <a:t>カスタマーサポートにおけるチャットボットや</a:t>
            </a:r>
            <a:r>
              <a:rPr lang="en-US" altLang="ja-JP" dirty="0"/>
              <a:t>, </a:t>
            </a:r>
            <a:r>
              <a:rPr lang="ja-JP" altLang="en-US" dirty="0"/>
              <a:t>文章から動画像や音声を生成するような</a:t>
            </a:r>
            <a:r>
              <a:rPr lang="en-US" altLang="ja-JP" dirty="0"/>
              <a:t>AI</a:t>
            </a:r>
            <a:r>
              <a:rPr lang="ja-JP" altLang="en-US" dirty="0"/>
              <a:t>、大規模なデータ分析による推薦システムや要約など</a:t>
            </a:r>
            <a:endParaRPr lang="en-US" altLang="ja-JP" dirty="0"/>
          </a:p>
          <a:p>
            <a:r>
              <a:rPr lang="ja-JP" altLang="en-US" dirty="0"/>
              <a:t>さまざまな業界やユースケースで活用されています。</a:t>
            </a:r>
            <a:endParaRPr lang="en-US" altLang="ja-JP" dirty="0"/>
          </a:p>
          <a:p>
            <a:endParaRPr lang="en-US" altLang="ja-JP" dirty="0"/>
          </a:p>
          <a:p>
            <a:r>
              <a:rPr lang="ja-JP" altLang="en-US" dirty="0"/>
              <a:t>よって、より高精度なモデルを作るためには文章全体の適切な分散表現を獲得し、より正しく処理する手法が求められます。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a:t>
            </a:fld>
            <a:endParaRPr kumimoji="1" lang="ja-JP" altLang="en-US"/>
          </a:p>
        </p:txBody>
      </p:sp>
    </p:spTree>
    <p:extLst>
      <p:ext uri="{BB962C8B-B14F-4D97-AF65-F5344CB8AC3E}">
        <p14:creationId xmlns:p14="http://schemas.microsoft.com/office/powerpoint/2010/main" val="24285926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13FD10-9AA5-C89F-EC84-243D3CA10AA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C672E0D-3A03-2CFE-20C3-488F195531EE}"/>
              </a:ext>
            </a:extLst>
          </p:cNvPr>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ノート プレースホルダー 2">
                <a:extLst>
                  <a:ext uri="{FF2B5EF4-FFF2-40B4-BE49-F238E27FC236}">
                    <a16:creationId xmlns:a16="http://schemas.microsoft.com/office/drawing/2014/main" id="{33CE36E1-4949-B0A7-59DF-0B5EC3E310A2}"/>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14:m>
                  <m:oMath xmlns:m="http://schemas.openxmlformats.org/officeDocument/2006/math">
                    <m:sSub>
                      <m:sSubPr>
                        <m:ctrlPr>
                          <a:rPr lang="en-US" altLang="ja-JP" sz="1200" i="1" smtClean="0">
                            <a:solidFill>
                              <a:schemeClr val="tx1"/>
                            </a:solidFill>
                            <a:latin typeface="Cambria Math" panose="02040503050406030204" pitchFamily="18" charset="0"/>
                          </a:rPr>
                        </m:ctrlPr>
                      </m:sSubPr>
                      <m:e>
                        <m:r>
                          <a:rPr lang="en-US" altLang="ja-JP" sz="1200" b="0" i="1" smtClean="0">
                            <a:solidFill>
                              <a:schemeClr val="tx1"/>
                            </a:solidFill>
                            <a:latin typeface="Cambria Math" panose="02040503050406030204" pitchFamily="18" charset="0"/>
                          </a:rPr>
                          <m:t>𝐷</m:t>
                        </m:r>
                      </m:e>
                      <m:sub>
                        <m:r>
                          <a:rPr lang="en-US" altLang="ja-JP" sz="1200" b="0" i="1" smtClean="0">
                            <a:solidFill>
                              <a:schemeClr val="tx1"/>
                            </a:solidFill>
                            <a:latin typeface="Cambria Math" panose="02040503050406030204" pitchFamily="18" charset="0"/>
                          </a:rPr>
                          <m:t>𝑙𝑎𝑏𝑒𝑙</m:t>
                        </m:r>
                      </m:sub>
                    </m:sSub>
                  </m:oMath>
                </a14:m>
                <a:r>
                  <a:rPr lang="en-US" altLang="ja-JP" sz="1200" dirty="0">
                    <a:solidFill>
                      <a:schemeClr val="tx1"/>
                    </a:solidFill>
                  </a:rPr>
                  <a:t>, </a:t>
                </a:r>
                <a:r>
                  <a:rPr lang="ja-JP" altLang="en-US" sz="1200" dirty="0">
                    <a:solidFill>
                      <a:schemeClr val="tx1"/>
                    </a:solidFill>
                  </a:rPr>
                  <a:t>記事タイトル </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𝐷</m:t>
                        </m:r>
                      </m:e>
                      <m:sub>
                        <m:r>
                          <a:rPr lang="en-US" altLang="ja-JP" sz="1200" b="0" i="1" smtClean="0">
                            <a:latin typeface="Cambria Math" panose="02040503050406030204" pitchFamily="18" charset="0"/>
                          </a:rPr>
                          <m:t>𝑡𝑖𝑡𝑙𝑒</m:t>
                        </m:r>
                      </m:sub>
                    </m:sSub>
                    <m:r>
                      <a:rPr lang="en-US" altLang="ja-JP" sz="1200" i="1">
                        <a:latin typeface="Cambria Math" panose="02040503050406030204" pitchFamily="18" charset="0"/>
                      </a:rPr>
                      <m:t> </m:t>
                    </m:r>
                  </m:oMath>
                </a14:m>
                <a:r>
                  <a:rPr lang="en-US" altLang="ja-JP" sz="1200" dirty="0">
                    <a:solidFill>
                      <a:schemeClr val="tx1"/>
                    </a:solidFill>
                  </a:rPr>
                  <a:t>, </a:t>
                </a:r>
                <a:r>
                  <a:rPr lang="ja-JP" altLang="en-US" sz="1200" dirty="0">
                    <a:solidFill>
                      <a:schemeClr val="tx1"/>
                    </a:solidFill>
                  </a:rPr>
                  <a:t>記事本文 </a:t>
                </a:r>
                <a14:m>
                  <m:oMath xmlns:m="http://schemas.openxmlformats.org/officeDocument/2006/math">
                    <m:sSub>
                      <m:sSubPr>
                        <m:ctrlPr>
                          <a:rPr lang="en-US" altLang="ja-JP" sz="1200" i="1" smtClean="0">
                            <a:solidFill>
                              <a:schemeClr val="tx1"/>
                            </a:solidFill>
                            <a:latin typeface="Cambria Math" panose="02040503050406030204" pitchFamily="18" charset="0"/>
                          </a:rPr>
                        </m:ctrlPr>
                      </m:sSubPr>
                      <m:e>
                        <m:r>
                          <a:rPr lang="en-US" altLang="ja-JP" sz="1200" b="0" i="1" smtClean="0">
                            <a:solidFill>
                              <a:schemeClr val="tx1"/>
                            </a:solidFill>
                            <a:latin typeface="Cambria Math" panose="02040503050406030204" pitchFamily="18" charset="0"/>
                          </a:rPr>
                          <m:t>𝐷</m:t>
                        </m:r>
                      </m:e>
                      <m:sub>
                        <m:r>
                          <a:rPr lang="en-US" altLang="ja-JP" sz="1200" b="0" i="1" smtClean="0">
                            <a:solidFill>
                              <a:schemeClr val="tx1"/>
                            </a:solidFill>
                            <a:latin typeface="Cambria Math" panose="02040503050406030204" pitchFamily="18" charset="0"/>
                          </a:rPr>
                          <m:t>𝑏𝑜𝑑𝑦</m:t>
                        </m:r>
                      </m:sub>
                    </m:sSub>
                  </m:oMath>
                </a14:m>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Choice>
        <mc:Fallback>
          <p:sp>
            <p:nvSpPr>
              <p:cNvPr id="3" name="ノート プレースホルダー 2">
                <a:extLst>
                  <a:ext uri="{FF2B5EF4-FFF2-40B4-BE49-F238E27FC236}">
                    <a16:creationId xmlns:a16="http://schemas.microsoft.com/office/drawing/2014/main" id="{33CE36E1-4949-B0A7-59DF-0B5EC3E310A2}"/>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1B5EA9AF-9506-0EC0-45CA-14ABE9BB783A}"/>
              </a:ext>
            </a:extLst>
          </p:cNvPr>
          <p:cNvSpPr>
            <a:spLocks noGrp="1"/>
          </p:cNvSpPr>
          <p:nvPr>
            <p:ph type="sldNum" sz="quarter" idx="5"/>
          </p:nvPr>
        </p:nvSpPr>
        <p:spPr/>
        <p:txBody>
          <a:bodyPr/>
          <a:lstStyle/>
          <a:p>
            <a:fld id="{AB4198F6-3BD3-45C7-8FA6-C18C234E0100}" type="slidenum">
              <a:rPr kumimoji="1" lang="ja-JP" altLang="en-US" smtClean="0"/>
              <a:t>43</a:t>
            </a:fld>
            <a:endParaRPr kumimoji="1" lang="ja-JP" altLang="en-US"/>
          </a:p>
        </p:txBody>
      </p:sp>
    </p:spTree>
    <p:extLst>
      <p:ext uri="{BB962C8B-B14F-4D97-AF65-F5344CB8AC3E}">
        <p14:creationId xmlns:p14="http://schemas.microsoft.com/office/powerpoint/2010/main" val="30530475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そこで学習曲線を比較します</a:t>
            </a:r>
            <a:r>
              <a:rPr kumimoji="1" lang="en-US" altLang="ja-JP" dirty="0"/>
              <a:t>.</a:t>
            </a:r>
          </a:p>
          <a:p>
            <a:endParaRPr kumimoji="1" lang="en-US" altLang="ja-JP" dirty="0"/>
          </a:p>
          <a:p>
            <a:r>
              <a:rPr kumimoji="1" lang="en-US" altLang="ja-JP" dirty="0"/>
              <a:t>Spec </a:t>
            </a:r>
            <a:r>
              <a:rPr kumimoji="1" lang="en-US" altLang="ja-JP" dirty="0" err="1"/>
              <a:t>aug</a:t>
            </a:r>
            <a:r>
              <a:rPr kumimoji="1" lang="ja-JP" altLang="en-US" dirty="0"/>
              <a:t>をしたことで</a:t>
            </a:r>
            <a:r>
              <a:rPr kumimoji="1" lang="en-US" altLang="ja-JP" dirty="0"/>
              <a:t>, train acc </a:t>
            </a:r>
            <a:r>
              <a:rPr kumimoji="1" lang="ja-JP" altLang="en-US" dirty="0"/>
              <a:t>が </a:t>
            </a:r>
            <a:r>
              <a:rPr kumimoji="1" lang="en-US" altLang="ja-JP" dirty="0" err="1"/>
              <a:t>val</a:t>
            </a:r>
            <a:r>
              <a:rPr kumimoji="1" lang="en-US" altLang="ja-JP" dirty="0"/>
              <a:t> acc , test acc</a:t>
            </a:r>
            <a:r>
              <a:rPr kumimoji="1" lang="ja-JP" altLang="en-US" dirty="0"/>
              <a:t>を下回っており</a:t>
            </a:r>
            <a:r>
              <a:rPr kumimoji="1" lang="en-US" altLang="ja-JP" dirty="0"/>
              <a:t>,</a:t>
            </a:r>
          </a:p>
          <a:p>
            <a:endParaRPr kumimoji="1" lang="en-US" altLang="ja-JP" dirty="0"/>
          </a:p>
          <a:p>
            <a:r>
              <a:rPr kumimoji="1" lang="ja-JP" altLang="en-US" dirty="0"/>
              <a:t>ーーー</a:t>
            </a:r>
            <a:endParaRPr kumimoji="1" lang="en-US" altLang="ja-JP" dirty="0"/>
          </a:p>
          <a:p>
            <a:r>
              <a:rPr kumimoji="1" lang="en-US" altLang="ja-JP" dirty="0"/>
              <a:t>!!!</a:t>
            </a:r>
            <a:r>
              <a:rPr kumimoji="1" lang="ja-JP" altLang="en-US" dirty="0"/>
              <a:t>軸の説明</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46</a:t>
            </a:fld>
            <a:endParaRPr kumimoji="1" lang="ja-JP" altLang="en-US"/>
          </a:p>
        </p:txBody>
      </p:sp>
    </p:spTree>
    <p:extLst>
      <p:ext uri="{BB962C8B-B14F-4D97-AF65-F5344CB8AC3E}">
        <p14:creationId xmlns:p14="http://schemas.microsoft.com/office/powerpoint/2010/main" val="6294113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また学習曲線より、データにあまり差が見られないことから</a:t>
            </a:r>
            <a:endParaRPr kumimoji="1" lang="en-US" altLang="ja-JP" dirty="0"/>
          </a:p>
          <a:p>
            <a:endParaRPr kumimoji="1" lang="en-US" altLang="ja-JP" dirty="0"/>
          </a:p>
          <a:p>
            <a:r>
              <a:rPr kumimoji="1" lang="ja-JP" altLang="en-US" dirty="0"/>
              <a:t>こちらも訓練データを拡張することによって汎化性能の変化を確認する必要があると考えられます。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47</a:t>
            </a:fld>
            <a:endParaRPr kumimoji="1" lang="ja-JP" altLang="en-US"/>
          </a:p>
        </p:txBody>
      </p:sp>
    </p:spTree>
    <p:extLst>
      <p:ext uri="{BB962C8B-B14F-4D97-AF65-F5344CB8AC3E}">
        <p14:creationId xmlns:p14="http://schemas.microsoft.com/office/powerpoint/2010/main" val="32134855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これはどの場合でも同じ傾向が見られました。</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48</a:t>
            </a:fld>
            <a:endParaRPr kumimoji="1" lang="ja-JP" altLang="en-US"/>
          </a:p>
        </p:txBody>
      </p:sp>
    </p:spTree>
    <p:extLst>
      <p:ext uri="{BB962C8B-B14F-4D97-AF65-F5344CB8AC3E}">
        <p14:creationId xmlns:p14="http://schemas.microsoft.com/office/powerpoint/2010/main" val="17116370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446D1-43D0-138D-6ED9-DF8FA30401C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5D166DB-7B97-3DA3-9553-6BF1BF22D3E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7096644-734D-F951-BB0E-A0AB8545E82A}"/>
              </a:ext>
            </a:extLst>
          </p:cNvPr>
          <p:cNvSpPr>
            <a:spLocks noGrp="1"/>
          </p:cNvSpPr>
          <p:nvPr>
            <p:ph type="body" idx="1"/>
          </p:nvPr>
        </p:nvSpPr>
        <p:spPr/>
        <p:txBody>
          <a:bodyPr/>
          <a:lstStyle/>
          <a:p>
            <a:r>
              <a:rPr lang="ja-JP" altLang="en-US" dirty="0"/>
              <a:t>次にパラメータの学習推移を示します。</a:t>
            </a:r>
            <a:endParaRPr lang="en-US" altLang="ja-JP" dirty="0"/>
          </a:p>
          <a:p>
            <a:r>
              <a:rPr lang="ja-JP" altLang="en-US" dirty="0"/>
              <a:t>左が提案手法における</a:t>
            </a:r>
            <a:r>
              <a:rPr lang="en-US" altLang="ja-JP" dirty="0" err="1"/>
              <a:t>p,q,r</a:t>
            </a:r>
            <a:r>
              <a:rPr lang="en-US" altLang="ja-JP" dirty="0"/>
              <a:t> </a:t>
            </a:r>
            <a:r>
              <a:rPr lang="ja-JP" altLang="en-US" dirty="0"/>
              <a:t>の推移で右が従来手法</a:t>
            </a:r>
            <a:r>
              <a:rPr lang="en-US" altLang="ja-JP" dirty="0"/>
              <a:t>(CAP</a:t>
            </a:r>
            <a:r>
              <a:rPr lang="ja-JP" altLang="en-US" dirty="0"/>
              <a:t>層</a:t>
            </a:r>
            <a:r>
              <a:rPr lang="en-US" altLang="ja-JP" dirty="0"/>
              <a:t>)</a:t>
            </a:r>
            <a:r>
              <a:rPr lang="ja-JP" altLang="en-US" dirty="0"/>
              <a:t>における</a:t>
            </a:r>
            <a:r>
              <a:rPr lang="en-US" altLang="ja-JP" dirty="0" err="1"/>
              <a:t>p,q</a:t>
            </a:r>
            <a:r>
              <a:rPr lang="ja-JP" altLang="en-US" dirty="0"/>
              <a:t>の学習推移を表しています。</a:t>
            </a:r>
            <a:endParaRPr lang="en-US" altLang="ja-JP" dirty="0"/>
          </a:p>
          <a:p>
            <a:r>
              <a:rPr lang="ja-JP" altLang="en-US" dirty="0"/>
              <a:t>図より、</a:t>
            </a:r>
            <a:r>
              <a:rPr lang="en-US" altLang="ja-JP" dirty="0" err="1"/>
              <a:t>p,q</a:t>
            </a:r>
            <a:r>
              <a:rPr lang="ja-JP" altLang="en-US" dirty="0"/>
              <a:t>について両方の場合を見てみると</a:t>
            </a:r>
            <a:r>
              <a:rPr lang="en-US" altLang="ja-JP" dirty="0"/>
              <a:t>p</a:t>
            </a:r>
            <a:r>
              <a:rPr lang="ja-JP" altLang="en-US" dirty="0"/>
              <a:t>が単調に増加し、</a:t>
            </a:r>
            <a:r>
              <a:rPr lang="en-US" altLang="ja-JP" dirty="0"/>
              <a:t>q</a:t>
            </a:r>
            <a:r>
              <a:rPr lang="ja-JP" altLang="en-US" dirty="0"/>
              <a:t>が単調減少していることから</a:t>
            </a:r>
            <a:endParaRPr lang="en-US" altLang="ja-JP" dirty="0"/>
          </a:p>
          <a:p>
            <a:r>
              <a:rPr lang="ja-JP" altLang="en-US" dirty="0"/>
              <a:t>平均プーリングよりも</a:t>
            </a:r>
            <a:r>
              <a:rPr lang="en-US" altLang="ja-JP" dirty="0"/>
              <a:t>[CLS]</a:t>
            </a:r>
            <a:r>
              <a:rPr lang="ja-JP" altLang="en-US" dirty="0"/>
              <a:t>トークンに対応する分散表現のほうをより重要視していることが分かります。</a:t>
            </a:r>
            <a:endParaRPr lang="en-US" altLang="ja-JP" dirty="0"/>
          </a:p>
          <a:p>
            <a:endParaRPr lang="en-US" altLang="ja-JP" dirty="0"/>
          </a:p>
          <a:p>
            <a:r>
              <a:rPr lang="ja-JP" altLang="en-US" dirty="0"/>
              <a:t>そして、もしもこのタスクが</a:t>
            </a:r>
            <a:r>
              <a:rPr lang="en-US" altLang="ja-JP" dirty="0"/>
              <a:t>[CLS]</a:t>
            </a:r>
            <a:r>
              <a:rPr lang="ja-JP" altLang="en-US" dirty="0"/>
              <a:t>トークンに対応する分散表現だけに支配されるのであれば、</a:t>
            </a:r>
            <a:r>
              <a:rPr lang="en-US" altLang="ja-JP" dirty="0"/>
              <a:t>r</a:t>
            </a:r>
            <a:r>
              <a:rPr lang="ja-JP" altLang="en-US" dirty="0"/>
              <a:t>も単調減少するはずですが、</a:t>
            </a:r>
            <a:endParaRPr lang="en-US" altLang="ja-JP" dirty="0"/>
          </a:p>
          <a:p>
            <a:r>
              <a:rPr lang="ja-JP" altLang="en-US" dirty="0"/>
              <a:t>一定の値まで下がったのちに若干上がっていくような推移をしていることから</a:t>
            </a:r>
            <a:endParaRPr lang="en-US" altLang="ja-JP" dirty="0"/>
          </a:p>
          <a:p>
            <a:r>
              <a:rPr lang="ja-JP" altLang="en-US" dirty="0"/>
              <a:t>要約文ベクトルが学習においてある程度の貢献をしていると考えられます。</a:t>
            </a:r>
            <a:endParaRPr lang="en-US" altLang="ja-JP" dirty="0"/>
          </a:p>
          <a:p>
            <a:endParaRPr lang="ja-JP" altLang="en-US" dirty="0"/>
          </a:p>
        </p:txBody>
      </p:sp>
      <p:sp>
        <p:nvSpPr>
          <p:cNvPr id="4" name="スライド番号プレースホルダー 3">
            <a:extLst>
              <a:ext uri="{FF2B5EF4-FFF2-40B4-BE49-F238E27FC236}">
                <a16:creationId xmlns:a16="http://schemas.microsoft.com/office/drawing/2014/main" id="{F2C288CF-F62C-9F7D-F3A5-30622DC99D67}"/>
              </a:ext>
            </a:extLst>
          </p:cNvPr>
          <p:cNvSpPr>
            <a:spLocks noGrp="1"/>
          </p:cNvSpPr>
          <p:nvPr>
            <p:ph type="sldNum" sz="quarter" idx="5"/>
          </p:nvPr>
        </p:nvSpPr>
        <p:spPr/>
        <p:txBody>
          <a:bodyPr/>
          <a:lstStyle/>
          <a:p>
            <a:fld id="{AB4198F6-3BD3-45C7-8FA6-C18C234E0100}" type="slidenum">
              <a:rPr kumimoji="1" lang="ja-JP" altLang="en-US" smtClean="0"/>
              <a:t>49</a:t>
            </a:fld>
            <a:endParaRPr kumimoji="1" lang="ja-JP" altLang="en-US"/>
          </a:p>
        </p:txBody>
      </p:sp>
    </p:spTree>
    <p:extLst>
      <p:ext uri="{BB962C8B-B14F-4D97-AF65-F5344CB8AC3E}">
        <p14:creationId xmlns:p14="http://schemas.microsoft.com/office/powerpoint/2010/main" val="3326906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本研究では、</a:t>
            </a:r>
            <a:r>
              <a:rPr lang="en-US" altLang="ja-JP" dirty="0"/>
              <a:t>LLM</a:t>
            </a:r>
            <a:r>
              <a:rPr lang="ja-JP" altLang="en-US" dirty="0"/>
              <a:t>の</a:t>
            </a:r>
            <a:r>
              <a:rPr lang="en-US" altLang="ja-JP" dirty="0"/>
              <a:t>1</a:t>
            </a:r>
            <a:r>
              <a:rPr lang="ja-JP" altLang="en-US" dirty="0"/>
              <a:t>つである</a:t>
            </a:r>
            <a:r>
              <a:rPr lang="en-US" altLang="ja-JP" dirty="0"/>
              <a:t>BERT</a:t>
            </a:r>
            <a:r>
              <a:rPr lang="ja-JP" altLang="en-US" dirty="0"/>
              <a:t>を用いて文章から得た分散表現の処理過程におけるプーリング手法について注目します。</a:t>
            </a:r>
            <a:endParaRPr lang="en-US" altLang="ja-JP" dirty="0"/>
          </a:p>
          <a:p>
            <a:endParaRPr lang="en-US" altLang="ja-JP" dirty="0"/>
          </a:p>
          <a:p>
            <a:r>
              <a:rPr lang="ja-JP" altLang="en-US" dirty="0"/>
              <a:t>例として、</a:t>
            </a:r>
            <a:r>
              <a:rPr lang="en-US" altLang="ja-JP" dirty="0"/>
              <a:t>BERT</a:t>
            </a:r>
            <a:r>
              <a:rPr lang="ja-JP" altLang="en-US" dirty="0"/>
              <a:t>を用いたテキスト分類タスクなどでは、図のような 文頭を表す</a:t>
            </a:r>
            <a:r>
              <a:rPr lang="en-US" altLang="ja-JP" dirty="0"/>
              <a:t>CLS</a:t>
            </a:r>
            <a:r>
              <a:rPr lang="ja-JP" altLang="en-US" dirty="0"/>
              <a:t>トークンに対応するベクトル</a:t>
            </a:r>
            <a:r>
              <a:rPr lang="en-US" altLang="ja-JP" dirty="0"/>
              <a:t>E_{CLS}</a:t>
            </a:r>
            <a:r>
              <a:rPr lang="ja-JP" altLang="en-US" dirty="0"/>
              <a:t>を文の分散表現としてそのまま用いたり</a:t>
            </a:r>
          </a:p>
          <a:p>
            <a:r>
              <a:rPr lang="ja-JP" altLang="en-US" dirty="0"/>
              <a:t>各トークンに対応するベクトル集合の平均 </a:t>
            </a:r>
            <a:r>
              <a:rPr lang="en-US" altLang="ja-JP" dirty="0"/>
              <a:t>E_{Avg} </a:t>
            </a:r>
            <a:r>
              <a:rPr lang="ja-JP" altLang="en-US" dirty="0"/>
              <a:t>を文の分散表現として用います。</a:t>
            </a:r>
            <a:endParaRPr lang="en-US" altLang="ja-JP" dirty="0"/>
          </a:p>
          <a:p>
            <a:r>
              <a:rPr lang="ja-JP" altLang="en-US" dirty="0"/>
              <a:t>プーリングというプロセスは</a:t>
            </a:r>
            <a:r>
              <a:rPr lang="en-US" altLang="ja-JP" dirty="0"/>
              <a:t>, </a:t>
            </a:r>
            <a:r>
              <a:rPr lang="ja-JP" altLang="en-US" dirty="0"/>
              <a:t>テキスト分類の性能に直接影響を与えるため</a:t>
            </a:r>
            <a:r>
              <a:rPr lang="en-US" altLang="ja-JP" dirty="0"/>
              <a:t>, </a:t>
            </a:r>
          </a:p>
          <a:p>
            <a:r>
              <a:rPr lang="ja-JP" altLang="en-US" dirty="0"/>
              <a:t>適切なプーリング手法の選択はテキスト分類タスクの成功にとって重要であるのに対して</a:t>
            </a:r>
            <a:endParaRPr lang="en-US" altLang="ja-JP" dirty="0"/>
          </a:p>
          <a:p>
            <a:r>
              <a:rPr lang="en-US" altLang="ja-JP" dirty="0"/>
              <a:t>NLP </a:t>
            </a:r>
            <a:r>
              <a:rPr lang="ja-JP" altLang="en-US" dirty="0"/>
              <a:t>における独自のプーリング手法はコンピュータヴィジョン</a:t>
            </a:r>
            <a:r>
              <a:rPr lang="en-US" altLang="ja-JP" dirty="0"/>
              <a:t> </a:t>
            </a:r>
            <a:r>
              <a:rPr lang="ja-JP" altLang="en-US" dirty="0"/>
              <a:t>の領域と比べて数少なく</a:t>
            </a:r>
            <a:r>
              <a:rPr lang="en-US" altLang="ja-JP" dirty="0"/>
              <a:t>, </a:t>
            </a:r>
            <a:r>
              <a:rPr lang="ja-JP" altLang="en-US" dirty="0"/>
              <a:t>その効果に関する理解は不十分であるという背景があります。</a:t>
            </a:r>
            <a:endParaRPr lang="en-US" altLang="ja-JP" dirty="0"/>
          </a:p>
          <a:p>
            <a:endParaRPr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a:t>
            </a:fld>
            <a:endParaRPr kumimoji="1" lang="ja-JP" altLang="en-US"/>
          </a:p>
        </p:txBody>
      </p:sp>
    </p:spTree>
    <p:extLst>
      <p:ext uri="{BB962C8B-B14F-4D97-AF65-F5344CB8AC3E}">
        <p14:creationId xmlns:p14="http://schemas.microsoft.com/office/powerpoint/2010/main" val="3205084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C0F55-3AEB-9C83-782B-98C2D2DF5EA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8412F17-AA36-F9DE-BC16-09D0E760D743}"/>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CC9738F2-510F-EEC8-F8D1-EB1F7F9CE9B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この背景を踏まえて</a:t>
                </a:r>
                <a:endParaRPr lang="en-US" altLang="ja-JP" dirty="0"/>
              </a:p>
              <a:p>
                <a:r>
                  <a:rPr lang="ja-JP" altLang="en-US" dirty="0"/>
                  <a:t>先行研究として、大和らは</a:t>
                </a:r>
                <a:endParaRPr lang="en-US" altLang="ja-JP" dirty="0"/>
              </a:p>
              <a:p>
                <a:pPr marL="0" lvl="0" indent="0" algn="l" rtl="0">
                  <a:spcBef>
                    <a:spcPts val="0"/>
                  </a:spcBef>
                  <a:spcAft>
                    <a:spcPts val="0"/>
                  </a:spcAft>
                  <a:buNone/>
                </a:pPr>
                <a:r>
                  <a:rPr lang="ja-JP" altLang="en-US" sz="1200" dirty="0">
                    <a:latin typeface="+mn-ea"/>
                    <a:ea typeface="+mn-ea"/>
                  </a:rPr>
                  <a:t>学習可能なパラメータ </a:t>
                </a:r>
                <a14:m>
                  <m:oMath xmlns:m="http://schemas.openxmlformats.org/officeDocument/2006/math">
                    <m:r>
                      <a:rPr lang="en-US" altLang="ja-JP" sz="1200" b="0" i="1" smtClean="0">
                        <a:latin typeface="Cambria Math" panose="02040503050406030204" pitchFamily="18" charset="0"/>
                        <a:ea typeface="+mn-ea"/>
                      </a:rPr>
                      <m:t>𝑝</m:t>
                    </m:r>
                    <m:r>
                      <a:rPr lang="en-US" altLang="ja-JP" sz="1200" b="0" i="1" smtClean="0">
                        <a:latin typeface="Cambria Math" panose="02040503050406030204" pitchFamily="18" charset="0"/>
                        <a:ea typeface="+mn-ea"/>
                      </a:rPr>
                      <m:t>,  </m:t>
                    </m:r>
                    <m:r>
                      <a:rPr lang="en-US" altLang="ja-JP" sz="1200" b="0" i="1" smtClean="0">
                        <a:latin typeface="Cambria Math" panose="02040503050406030204" pitchFamily="18" charset="0"/>
                        <a:ea typeface="+mn-ea"/>
                      </a:rPr>
                      <m:t>𝑞</m:t>
                    </m:r>
                    <m:r>
                      <a:rPr lang="en-US" altLang="ja-JP" sz="1200" b="0" i="1" smtClean="0">
                        <a:latin typeface="Cambria Math" panose="02040503050406030204" pitchFamily="18" charset="0"/>
                        <a:ea typeface="+mn-ea"/>
                      </a:rPr>
                      <m:t> (≥0)</m:t>
                    </m:r>
                  </m:oMath>
                </a14:m>
                <a:r>
                  <a:rPr lang="en-US" altLang="ja-JP" sz="1200" dirty="0">
                    <a:latin typeface="+mn-ea"/>
                    <a:ea typeface="+mn-ea"/>
                  </a:rPr>
                  <a:t> </a:t>
                </a:r>
                <a:r>
                  <a:rPr lang="ja-JP" altLang="en-US" sz="1200" dirty="0">
                    <a:latin typeface="+mn-ea"/>
                    <a:ea typeface="+mn-ea"/>
                  </a:rPr>
                  <a:t>を用いて</a:t>
                </a:r>
                <a:endParaRPr lang="en-US" altLang="ja-JP" sz="1200" dirty="0">
                  <a:latin typeface="+mn-ea"/>
                  <a:ea typeface="+mn-ea"/>
                </a:endParaRPr>
              </a:p>
              <a:p>
                <a:pPr lvl="0"/>
                <a14:m>
                  <m:oMath xmlns:m="http://schemas.openxmlformats.org/officeDocument/2006/math">
                    <m:sSub>
                      <m:sSubPr>
                        <m:ctrlPr>
                          <a:rPr kumimoji="1" lang="en-US" altLang="ja-JP" sz="1200" i="1" smtClean="0">
                            <a:latin typeface="Cambria Math" panose="02040503050406030204" pitchFamily="18" charset="0"/>
                            <a:ea typeface="+mn-ea"/>
                          </a:rPr>
                        </m:ctrlPr>
                      </m:sSubPr>
                      <m:e>
                        <m:r>
                          <a:rPr kumimoji="1" lang="en-US" altLang="ja-JP" sz="1200" b="0" i="1" smtClean="0">
                            <a:latin typeface="Cambria Math" panose="02040503050406030204" pitchFamily="18" charset="0"/>
                            <a:ea typeface="+mn-ea"/>
                          </a:rPr>
                          <m:t>𝐸</m:t>
                        </m:r>
                      </m:e>
                      <m:sub>
                        <m:d>
                          <m:dPr>
                            <m:begChr m:val="["/>
                            <m:endChr m:val="]"/>
                            <m:ctrlPr>
                              <a:rPr kumimoji="1" lang="en-US" altLang="ja-JP" sz="1200" b="0" i="1" smtClean="0">
                                <a:latin typeface="Cambria Math" panose="02040503050406030204" pitchFamily="18" charset="0"/>
                                <a:ea typeface="+mn-ea"/>
                              </a:rPr>
                            </m:ctrlPr>
                          </m:dPr>
                          <m:e>
                            <m:r>
                              <a:rPr kumimoji="1" lang="en-US" altLang="ja-JP" sz="1200" b="0" i="1" smtClean="0">
                                <a:latin typeface="Cambria Math" panose="02040503050406030204" pitchFamily="18" charset="0"/>
                                <a:ea typeface="+mn-ea"/>
                              </a:rPr>
                              <m:t>𝐶𝐿𝑆</m:t>
                            </m:r>
                          </m:e>
                        </m:d>
                      </m:sub>
                    </m:sSub>
                  </m:oMath>
                </a14:m>
                <a:r>
                  <a:rPr lang="en-US" altLang="ja-JP" sz="1200" dirty="0">
                    <a:latin typeface="+mn-ea"/>
                    <a:ea typeface="+mn-ea"/>
                  </a:rPr>
                  <a:t> </a:t>
                </a:r>
                <a:r>
                  <a:rPr lang="ja-JP" altLang="en-US" sz="1200" dirty="0">
                    <a:latin typeface="+mn-ea"/>
                    <a:ea typeface="+mn-ea"/>
                  </a:rPr>
                  <a:t>及び</a:t>
                </a:r>
                <a:r>
                  <a:rPr lang="en-US" altLang="ja-JP" sz="1200" dirty="0">
                    <a:latin typeface="+mn-ea"/>
                    <a:ea typeface="+mn-ea"/>
                  </a:rPr>
                  <a:t>, </a:t>
                </a:r>
                <a14:m>
                  <m:oMath xmlns:m="http://schemas.openxmlformats.org/officeDocument/2006/math">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r>
                          <a:rPr kumimoji="1" lang="en-US" altLang="ja-JP" sz="1200" i="1">
                            <a:latin typeface="Cambria Math" panose="02040503050406030204" pitchFamily="18" charset="0"/>
                          </a:rPr>
                          <m:t>𝐴𝑣𝑔</m:t>
                        </m:r>
                      </m:sub>
                    </m:sSub>
                  </m:oMath>
                </a14:m>
                <a:r>
                  <a:rPr lang="en-US" altLang="ja-JP" sz="1200" dirty="0">
                    <a:latin typeface="+mn-ea"/>
                    <a:ea typeface="+mn-ea"/>
                  </a:rPr>
                  <a:t> </a:t>
                </a:r>
                <a:r>
                  <a:rPr lang="ja-JP" altLang="en-US" sz="1200" dirty="0">
                    <a:latin typeface="+mn-ea"/>
                    <a:ea typeface="+mn-ea"/>
                  </a:rPr>
                  <a:t>の重み付き和</a:t>
                </a:r>
                <a:r>
                  <a:rPr lang="en-US" altLang="ja-JP" sz="1200" baseline="0" dirty="0">
                    <a:latin typeface="+mn-ea"/>
                    <a:ea typeface="+mn-ea"/>
                  </a:rPr>
                  <a:t> </a:t>
                </a:r>
                <a14:m>
                  <m:oMath xmlns:m="http://schemas.openxmlformats.org/officeDocument/2006/math">
                    <m:r>
                      <a:rPr lang="en-US" altLang="ja-JP" sz="1200" b="0" i="1" smtClean="0">
                        <a:latin typeface="Cambria Math" panose="02040503050406030204" pitchFamily="18" charset="0"/>
                        <a:ea typeface="+mn-ea"/>
                      </a:rPr>
                      <m:t>𝑝</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d>
                          <m:dPr>
                            <m:begChr m:val="["/>
                            <m:endChr m:val="]"/>
                            <m:ctrlPr>
                              <a:rPr kumimoji="1" lang="en-US" altLang="ja-JP" sz="1200" i="1">
                                <a:latin typeface="Cambria Math" panose="02040503050406030204" pitchFamily="18" charset="0"/>
                              </a:rPr>
                            </m:ctrlPr>
                          </m:dPr>
                          <m:e>
                            <m:r>
                              <a:rPr kumimoji="1" lang="en-US" altLang="ja-JP" sz="1200" i="1">
                                <a:latin typeface="Cambria Math" panose="02040503050406030204" pitchFamily="18" charset="0"/>
                              </a:rPr>
                              <m:t>𝐶𝐿𝑆</m:t>
                            </m:r>
                          </m:e>
                        </m:d>
                      </m:sub>
                    </m:sSub>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𝑞</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r>
                          <a:rPr kumimoji="1" lang="en-US" altLang="ja-JP" sz="1200" i="1">
                            <a:latin typeface="Cambria Math" panose="02040503050406030204" pitchFamily="18" charset="0"/>
                          </a:rPr>
                          <m:t>𝐴𝑣𝑔</m:t>
                        </m:r>
                      </m:sub>
                    </m:sSub>
                  </m:oMath>
                </a14:m>
                <a:r>
                  <a:rPr lang="en-US" altLang="ja-JP" sz="1200" dirty="0">
                    <a:latin typeface="+mn-ea"/>
                    <a:ea typeface="+mn-ea"/>
                  </a:rPr>
                  <a:t> </a:t>
                </a:r>
                <a:r>
                  <a:rPr lang="ja-JP" altLang="en-US" sz="1200" dirty="0">
                    <a:latin typeface="+mn-ea"/>
                    <a:ea typeface="+mn-ea"/>
                  </a:rPr>
                  <a:t>を文の分散表現とし、</a:t>
                </a:r>
                <a:endParaRPr lang="en-US" altLang="ja-JP" sz="1200" dirty="0">
                  <a:latin typeface="+mn-ea"/>
                  <a:ea typeface="+mn-ea"/>
                </a:endParaRPr>
              </a:p>
              <a:p>
                <a:pPr lvl="0"/>
                <a:r>
                  <a:rPr lang="ja-JP" altLang="en-US" sz="1200" dirty="0">
                    <a:latin typeface="+mn-ea"/>
                    <a:ea typeface="+mn-ea"/>
                  </a:rPr>
                  <a:t>これを分類器への入力としてテキスト分類タスクを解き、</a:t>
                </a:r>
                <a:endParaRPr lang="en-US" altLang="ja-JP" sz="1200" dirty="0">
                  <a:latin typeface="+mn-ea"/>
                  <a:ea typeface="+mn-ea"/>
                </a:endParaRPr>
              </a:p>
              <a:p>
                <a:pPr lvl="0"/>
                <a14:m>
                  <m:oMath xmlns:m="http://schemas.openxmlformats.org/officeDocument/2006/math">
                    <m:sSub>
                      <m:sSubPr>
                        <m:ctrlPr>
                          <a:rPr kumimoji="1" lang="en-US" altLang="ja-JP" sz="1200" i="1" smtClean="0">
                            <a:latin typeface="Cambria Math" panose="02040503050406030204" pitchFamily="18" charset="0"/>
                            <a:ea typeface="+mn-ea"/>
                          </a:rPr>
                        </m:ctrlPr>
                      </m:sSubPr>
                      <m:e>
                        <m:r>
                          <a:rPr kumimoji="1" lang="en-US" altLang="ja-JP" sz="1200" b="0" i="1" smtClean="0">
                            <a:latin typeface="Cambria Math" panose="02040503050406030204" pitchFamily="18" charset="0"/>
                            <a:ea typeface="+mn-ea"/>
                          </a:rPr>
                          <m:t>𝐸</m:t>
                        </m:r>
                      </m:e>
                      <m:sub>
                        <m:d>
                          <m:dPr>
                            <m:begChr m:val="["/>
                            <m:endChr m:val="]"/>
                            <m:ctrlPr>
                              <a:rPr kumimoji="1" lang="en-US" altLang="ja-JP" sz="1200" b="0" i="1" smtClean="0">
                                <a:latin typeface="Cambria Math" panose="02040503050406030204" pitchFamily="18" charset="0"/>
                                <a:ea typeface="+mn-ea"/>
                              </a:rPr>
                            </m:ctrlPr>
                          </m:dPr>
                          <m:e>
                            <m:r>
                              <a:rPr kumimoji="1" lang="en-US" altLang="ja-JP" sz="1200" b="0" i="1" smtClean="0">
                                <a:latin typeface="Cambria Math" panose="02040503050406030204" pitchFamily="18" charset="0"/>
                                <a:ea typeface="+mn-ea"/>
                              </a:rPr>
                              <m:t>𝐶𝐿𝑆</m:t>
                            </m:r>
                          </m:e>
                        </m:d>
                      </m:sub>
                    </m:sSub>
                  </m:oMath>
                </a14:m>
                <a:r>
                  <a:rPr lang="en-US" altLang="ja-JP" sz="1200" dirty="0">
                    <a:latin typeface="+mn-ea"/>
                    <a:ea typeface="+mn-ea"/>
                  </a:rPr>
                  <a:t> </a:t>
                </a:r>
                <a:r>
                  <a:rPr lang="ja-JP" altLang="en-US" sz="1200" dirty="0">
                    <a:latin typeface="+mn-ea"/>
                    <a:ea typeface="+mn-ea"/>
                  </a:rPr>
                  <a:t>や</a:t>
                </a:r>
                <a:r>
                  <a:rPr lang="en-US" altLang="ja-JP" sz="1200" dirty="0">
                    <a:latin typeface="+mn-ea"/>
                    <a:ea typeface="+mn-ea"/>
                  </a:rPr>
                  <a:t> </a:t>
                </a:r>
                <a14:m>
                  <m:oMath xmlns:m="http://schemas.openxmlformats.org/officeDocument/2006/math">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r>
                          <a:rPr kumimoji="1" lang="en-US" altLang="ja-JP" sz="1200" i="1">
                            <a:latin typeface="Cambria Math" panose="02040503050406030204" pitchFamily="18" charset="0"/>
                          </a:rPr>
                          <m:t>𝐴𝑣𝑔</m:t>
                        </m:r>
                      </m:sub>
                    </m:sSub>
                  </m:oMath>
                </a14:m>
                <a:r>
                  <a:rPr lang="ja-JP" altLang="en-US" sz="1200" dirty="0">
                    <a:latin typeface="+mn-ea"/>
                    <a:ea typeface="+mn-ea"/>
                  </a:rPr>
                  <a:t>のみを用いた従来のプーリング手法よりも有用であることを示しました。</a:t>
                </a:r>
                <a:endParaRPr lang="en-US" altLang="ja-JP" sz="1200" dirty="0">
                  <a:latin typeface="+mn-ea"/>
                  <a:ea typeface="+mn-ea"/>
                </a:endParaRPr>
              </a:p>
              <a:p>
                <a:endParaRPr lang="en-US" altLang="ja-JP" dirty="0"/>
              </a:p>
              <a:p>
                <a:endParaRPr lang="ja-JP" altLang="en-US" dirty="0"/>
              </a:p>
            </p:txBody>
          </p:sp>
        </mc:Choice>
        <mc:Fallback xmlns="">
          <p:sp>
            <p:nvSpPr>
              <p:cNvPr id="3" name="ノート プレースホルダー 2">
                <a:extLst>
                  <a:ext uri="{FF2B5EF4-FFF2-40B4-BE49-F238E27FC236}">
                    <a16:creationId xmlns:a16="http://schemas.microsoft.com/office/drawing/2014/main" id="{CC9738F2-510F-EEC8-F8D1-EB1F7F9CE9B5}"/>
                  </a:ext>
                </a:extLst>
              </p:cNvPr>
              <p:cNvSpPr>
                <a:spLocks noGrp="1"/>
              </p:cNvSpPr>
              <p:nvPr>
                <p:ph type="body" idx="1"/>
              </p:nvPr>
            </p:nvSpPr>
            <p:spPr/>
            <p:txBody>
              <a:bodyPr/>
              <a:lstStyle/>
              <a:p>
                <a:r>
                  <a:rPr lang="ja-JP" altLang="en-US" dirty="0"/>
                  <a:t>また先行研究として、大和らは</a:t>
                </a:r>
                <a:endParaRPr lang="en-US" altLang="ja-JP" dirty="0"/>
              </a:p>
              <a:p>
                <a:pPr marL="0" lvl="0" indent="0" algn="l" rtl="0">
                  <a:spcBef>
                    <a:spcPts val="0"/>
                  </a:spcBef>
                  <a:spcAft>
                    <a:spcPts val="0"/>
                  </a:spcAft>
                  <a:buNone/>
                </a:pPr>
                <a:r>
                  <a:rPr lang="ja-JP" altLang="en-US" sz="1200" dirty="0">
                    <a:latin typeface="+mn-ea"/>
                    <a:ea typeface="+mn-ea"/>
                  </a:rPr>
                  <a:t>学習可能なパラメータ </a:t>
                </a:r>
                <a:r>
                  <a:rPr lang="en-US" altLang="ja-JP" sz="1200" b="0" i="0">
                    <a:latin typeface="Cambria Math" panose="02040503050406030204" pitchFamily="18" charset="0"/>
                    <a:ea typeface="+mn-ea"/>
                  </a:rPr>
                  <a:t>𝑝,  𝑞 (≥0)</a:t>
                </a:r>
                <a:r>
                  <a:rPr lang="en-US" altLang="ja-JP" sz="1200" dirty="0">
                    <a:latin typeface="+mn-ea"/>
                    <a:ea typeface="+mn-ea"/>
                  </a:rPr>
                  <a:t> </a:t>
                </a:r>
                <a:r>
                  <a:rPr lang="ja-JP" altLang="en-US" sz="1200" dirty="0">
                    <a:latin typeface="+mn-ea"/>
                    <a:ea typeface="+mn-ea"/>
                  </a:rPr>
                  <a:t>を用いて</a:t>
                </a:r>
                <a:endParaRPr lang="en-US" altLang="ja-JP" sz="1200" dirty="0">
                  <a:latin typeface="+mn-ea"/>
                  <a:ea typeface="+mn-ea"/>
                </a:endParaRPr>
              </a:p>
              <a:p>
                <a:pPr lvl="0"/>
                <a:r>
                  <a:rPr kumimoji="1" lang="en-US" altLang="ja-JP" sz="1200" b="0" i="0">
                    <a:latin typeface="Cambria Math" panose="02040503050406030204" pitchFamily="18" charset="0"/>
                    <a:ea typeface="+mn-ea"/>
                  </a:rPr>
                  <a:t>𝐸_[𝐶𝐿𝑆] </a:t>
                </a:r>
                <a:r>
                  <a:rPr lang="en-US" altLang="ja-JP" sz="1200" dirty="0">
                    <a:latin typeface="+mn-ea"/>
                    <a:ea typeface="+mn-ea"/>
                  </a:rPr>
                  <a:t> </a:t>
                </a:r>
                <a:r>
                  <a:rPr lang="ja-JP" altLang="en-US" sz="1200" dirty="0">
                    <a:latin typeface="+mn-ea"/>
                    <a:ea typeface="+mn-ea"/>
                  </a:rPr>
                  <a:t>及び</a:t>
                </a:r>
                <a:r>
                  <a:rPr lang="en-US" altLang="ja-JP" sz="1200" dirty="0">
                    <a:latin typeface="+mn-ea"/>
                    <a:ea typeface="+mn-ea"/>
                  </a:rPr>
                  <a:t>, </a:t>
                </a:r>
                <a:r>
                  <a:rPr kumimoji="1" lang="en-US" altLang="ja-JP" sz="1200" i="0">
                    <a:latin typeface="Cambria Math" panose="02040503050406030204" pitchFamily="18" charset="0"/>
                  </a:rPr>
                  <a:t>𝐸_𝐴𝑣𝑔</a:t>
                </a:r>
                <a:r>
                  <a:rPr lang="en-US" altLang="ja-JP" sz="1200" dirty="0">
                    <a:latin typeface="+mn-ea"/>
                    <a:ea typeface="+mn-ea"/>
                  </a:rPr>
                  <a:t> </a:t>
                </a:r>
                <a:r>
                  <a:rPr lang="ja-JP" altLang="en-US" sz="1200" dirty="0">
                    <a:latin typeface="+mn-ea"/>
                    <a:ea typeface="+mn-ea"/>
                  </a:rPr>
                  <a:t>の重み付き和</a:t>
                </a:r>
                <a:r>
                  <a:rPr lang="en-US" altLang="ja-JP" sz="1200" baseline="0" dirty="0">
                    <a:latin typeface="+mn-ea"/>
                    <a:ea typeface="+mn-ea"/>
                  </a:rPr>
                  <a:t> </a:t>
                </a:r>
                <a:r>
                  <a:rPr lang="en-US" altLang="ja-JP" sz="1200" b="0" i="0">
                    <a:latin typeface="Cambria Math" panose="02040503050406030204" pitchFamily="18" charset="0"/>
                    <a:ea typeface="+mn-ea"/>
                  </a:rPr>
                  <a:t>𝑝</a:t>
                </a:r>
                <a:r>
                  <a:rPr kumimoji="1" lang="en-US" altLang="ja-JP" sz="1200" i="0">
                    <a:latin typeface="Cambria Math" panose="02040503050406030204" pitchFamily="18" charset="0"/>
                  </a:rPr>
                  <a:t>𝐸_[𝐶𝐿𝑆] </a:t>
                </a:r>
                <a:r>
                  <a:rPr kumimoji="1" lang="en-US" altLang="ja-JP" sz="1200" b="0" i="0">
                    <a:latin typeface="Cambria Math" panose="02040503050406030204" pitchFamily="18" charset="0"/>
                  </a:rPr>
                  <a:t>+𝑞</a:t>
                </a:r>
                <a:r>
                  <a:rPr kumimoji="1" lang="en-US" altLang="ja-JP" sz="1200" i="0">
                    <a:latin typeface="Cambria Math" panose="02040503050406030204" pitchFamily="18" charset="0"/>
                  </a:rPr>
                  <a:t>𝐸_𝐴𝑣𝑔</a:t>
                </a:r>
                <a:r>
                  <a:rPr lang="en-US" altLang="ja-JP" sz="1200" dirty="0">
                    <a:latin typeface="+mn-ea"/>
                    <a:ea typeface="+mn-ea"/>
                  </a:rPr>
                  <a:t> </a:t>
                </a:r>
                <a:r>
                  <a:rPr lang="ja-JP" altLang="en-US" sz="1200" dirty="0">
                    <a:latin typeface="+mn-ea"/>
                    <a:ea typeface="+mn-ea"/>
                  </a:rPr>
                  <a:t>を文の分散表現とし、</a:t>
                </a:r>
                <a:endParaRPr lang="en-US" altLang="ja-JP" sz="1200" dirty="0">
                  <a:latin typeface="+mn-ea"/>
                  <a:ea typeface="+mn-ea"/>
                </a:endParaRPr>
              </a:p>
              <a:p>
                <a:pPr lvl="0"/>
                <a:r>
                  <a:rPr lang="ja-JP" altLang="en-US" sz="1200" dirty="0">
                    <a:latin typeface="+mn-ea"/>
                    <a:ea typeface="+mn-ea"/>
                  </a:rPr>
                  <a:t>これを分類器への入力として分類タスクを解き、その有用性を示しました。</a:t>
                </a:r>
                <a:endParaRPr lang="en-US" altLang="ja-JP" sz="1200" dirty="0">
                  <a:latin typeface="+mn-ea"/>
                  <a:ea typeface="+mn-ea"/>
                </a:endParaRPr>
              </a:p>
              <a:p>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よって、本研究では対話型の大規模言語モデル</a:t>
                </a:r>
                <a:r>
                  <a:rPr lang="en-US" altLang="ja-JP" dirty="0"/>
                  <a:t>API</a:t>
                </a:r>
                <a:r>
                  <a:rPr lang="ja-JP" altLang="en-US" dirty="0"/>
                  <a:t>を用いて生成した要約文を学習に組み込むことでより最適な分散表現を得る手法を提案します。</a:t>
                </a:r>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06429EA8-2418-68A7-EE95-B80A6D84BCBF}"/>
              </a:ext>
            </a:extLst>
          </p:cNvPr>
          <p:cNvSpPr>
            <a:spLocks noGrp="1"/>
          </p:cNvSpPr>
          <p:nvPr>
            <p:ph type="sldNum" sz="quarter" idx="5"/>
          </p:nvPr>
        </p:nvSpPr>
        <p:spPr/>
        <p:txBody>
          <a:bodyPr/>
          <a:lstStyle/>
          <a:p>
            <a:fld id="{AB4198F6-3BD3-45C7-8FA6-C18C234E0100}" type="slidenum">
              <a:rPr kumimoji="1" lang="ja-JP" altLang="en-US" smtClean="0"/>
              <a:t>6</a:t>
            </a:fld>
            <a:endParaRPr kumimoji="1" lang="ja-JP" altLang="en-US"/>
          </a:p>
        </p:txBody>
      </p:sp>
    </p:spTree>
    <p:extLst>
      <p:ext uri="{BB962C8B-B14F-4D97-AF65-F5344CB8AC3E}">
        <p14:creationId xmlns:p14="http://schemas.microsoft.com/office/powerpoint/2010/main" val="1962576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46EDC-4EC0-FB4D-FABA-CAF86FD0141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1230A1B-8552-26B3-8DF1-E7D90BEA351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A982A3E-9611-81BB-CAEA-70D53FA24968}"/>
              </a:ext>
            </a:extLst>
          </p:cNvPr>
          <p:cNvSpPr>
            <a:spLocks noGrp="1"/>
          </p:cNvSpPr>
          <p:nvPr>
            <p:ph type="body" idx="1"/>
          </p:nvPr>
        </p:nvSpPr>
        <p:spPr/>
        <p:txBody>
          <a:bodyPr/>
          <a:lstStyle/>
          <a:p>
            <a:r>
              <a:rPr lang="ja-JP" altLang="en-US" dirty="0"/>
              <a:t>そこで本研究では、先行研究に対する新しいアプローチとして、</a:t>
            </a:r>
            <a:endParaRPr lang="en-US" altLang="ja-JP" dirty="0"/>
          </a:p>
          <a:p>
            <a:r>
              <a:rPr lang="ja-JP" altLang="en-US" dirty="0"/>
              <a:t>他の大規模言語モデルを活用して得られた情報を加味したプーリング手法を提案し、</a:t>
            </a:r>
            <a:endParaRPr lang="en-US" altLang="ja-JP" dirty="0"/>
          </a:p>
          <a:p>
            <a:r>
              <a:rPr lang="ja-JP" altLang="en-US" dirty="0"/>
              <a:t>その有効性を示すことを目的とします。</a:t>
            </a:r>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14262D28-903E-92B7-2E63-E2026CA1D1B2}"/>
              </a:ext>
            </a:extLst>
          </p:cNvPr>
          <p:cNvSpPr>
            <a:spLocks noGrp="1"/>
          </p:cNvSpPr>
          <p:nvPr>
            <p:ph type="sldNum" sz="quarter" idx="5"/>
          </p:nvPr>
        </p:nvSpPr>
        <p:spPr/>
        <p:txBody>
          <a:bodyPr/>
          <a:lstStyle/>
          <a:p>
            <a:fld id="{AB4198F6-3BD3-45C7-8FA6-C18C234E0100}" type="slidenum">
              <a:rPr kumimoji="1" lang="ja-JP" altLang="en-US" smtClean="0"/>
              <a:t>7</a:t>
            </a:fld>
            <a:endParaRPr kumimoji="1" lang="ja-JP" altLang="en-US"/>
          </a:p>
        </p:txBody>
      </p:sp>
    </p:spTree>
    <p:extLst>
      <p:ext uri="{BB962C8B-B14F-4D97-AF65-F5344CB8AC3E}">
        <p14:creationId xmlns:p14="http://schemas.microsoft.com/office/powerpoint/2010/main" val="2935366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次に要素技術について</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a:t>
            </a:fld>
            <a:endParaRPr kumimoji="1" lang="ja-JP" altLang="en-US"/>
          </a:p>
        </p:txBody>
      </p:sp>
    </p:spTree>
    <p:extLst>
      <p:ext uri="{BB962C8B-B14F-4D97-AF65-F5344CB8AC3E}">
        <p14:creationId xmlns:p14="http://schemas.microsoft.com/office/powerpoint/2010/main" val="921614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BERT</a:t>
            </a:r>
            <a:r>
              <a:rPr kumimoji="1" lang="ja-JP" altLang="en-US" dirty="0"/>
              <a:t>について説明します</a:t>
            </a:r>
            <a:r>
              <a:rPr kumimoji="1" lang="en-US" altLang="ja-JP" dirty="0"/>
              <a:t>. BERT </a:t>
            </a:r>
            <a:r>
              <a:rPr kumimoji="1" lang="ja-JP" altLang="en-US" dirty="0"/>
              <a:t>とは　～　の略称で</a:t>
            </a:r>
            <a:endParaRPr kumimoji="1" lang="en-US" altLang="ja-JP" dirty="0"/>
          </a:p>
          <a:p>
            <a:r>
              <a:rPr kumimoji="1" lang="ja-JP" altLang="en-US" dirty="0"/>
              <a:t>その名の通り複数の双方向</a:t>
            </a:r>
            <a:r>
              <a:rPr lang="en" altLang="ja-JP" sz="1200" dirty="0">
                <a:effectLst>
                  <a:glow rad="38100">
                    <a:schemeClr val="bg1">
                      <a:lumMod val="50000"/>
                      <a:lumOff val="50000"/>
                      <a:alpha val="20000"/>
                    </a:schemeClr>
                  </a:glow>
                </a:effectLst>
              </a:rPr>
              <a:t>Transformer</a:t>
            </a:r>
            <a:r>
              <a:rPr lang="en-US" altLang="ja-JP" sz="1200" dirty="0"/>
              <a:t> </a:t>
            </a:r>
            <a:r>
              <a:rPr lang="ja-JP" altLang="en-US" sz="1200" dirty="0"/>
              <a:t>に基づく汎用言語モデルで</a:t>
            </a:r>
            <a:endParaRPr lang="en-US" altLang="ja-JP" sz="1200" dirty="0"/>
          </a:p>
          <a:p>
            <a:r>
              <a:rPr kumimoji="1" lang="ja-JP" altLang="en-US" dirty="0"/>
              <a:t>入力された文および，含まれる各単語に対応する分散表現を出力します</a:t>
            </a: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a:t>
            </a:r>
            <a:r>
              <a:rPr lang="ja-JP" altLang="en-US" sz="1200" dirty="0"/>
              <a:t>事前学習済みモデルを他のタスクに転移学習することが容易</a:t>
            </a:r>
            <a:r>
              <a:rPr kumimoji="1" lang="ja-JP" altLang="en-US" sz="1200" dirty="0"/>
              <a:t>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様々な自然言語タスクにおいて活用されています。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dirty="0">
              <a:solidFill>
                <a:srgbClr val="191919"/>
              </a:solidFill>
              <a:effectLst/>
              <a:latin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dirty="0">
                <a:solidFill>
                  <a:srgbClr val="191919"/>
                </a:solidFill>
                <a:effectLst/>
                <a:latin typeface="Lato"/>
              </a:rPr>
              <a:t>本研究では</a:t>
            </a:r>
            <a:r>
              <a:rPr kumimoji="1" lang="ja-JP" altLang="en-US" sz="1200" dirty="0"/>
              <a:t>東北大学の乾研究室から公開されている </a:t>
            </a:r>
            <a:r>
              <a:rPr kumimoji="1" lang="en-US" altLang="ja-JP" sz="1200" dirty="0"/>
              <a:t>BERT base </a:t>
            </a:r>
            <a:r>
              <a:rPr kumimoji="1" lang="ja-JP" altLang="en-US" sz="1200" dirty="0"/>
              <a:t>モデルを使用しました</a:t>
            </a:r>
            <a:endParaRPr lang="en-US" altLang="ja-JP" b="0" i="0" dirty="0">
              <a:solidFill>
                <a:srgbClr val="191919"/>
              </a:solidFill>
              <a:effectLst/>
              <a:latin typeface="Lato"/>
            </a:endParaRPr>
          </a:p>
          <a:p>
            <a:endParaRPr lang="en-US" altLang="ja-JP" b="0" i="0" dirty="0">
              <a:solidFill>
                <a:srgbClr val="191919"/>
              </a:solidFill>
              <a:effectLst/>
              <a:latin typeface="Lato"/>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a:t>
            </a:fld>
            <a:endParaRPr kumimoji="1" lang="ja-JP" altLang="en-US"/>
          </a:p>
        </p:txBody>
      </p:sp>
    </p:spTree>
    <p:extLst>
      <p:ext uri="{BB962C8B-B14F-4D97-AF65-F5344CB8AC3E}">
        <p14:creationId xmlns:p14="http://schemas.microsoft.com/office/powerpoint/2010/main" val="1496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819314" y="596019"/>
            <a:ext cx="7510506" cy="3213982"/>
          </a:xfrm>
        </p:spPr>
        <p:txBody>
          <a:bodyPr anchor="b">
            <a:normAutofit/>
          </a:bodyPr>
          <a:lstStyle>
            <a:lvl1pPr algn="ctr">
              <a:defRPr sz="40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819314" y="3886200"/>
            <a:ext cx="7510506" cy="2219108"/>
          </a:xfrm>
        </p:spPr>
        <p:txBody>
          <a:bodyPr anchor="t">
            <a:normAutofit/>
          </a:bodyPr>
          <a:lstStyle>
            <a:lvl1pPr marL="0" indent="0" algn="ct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DC4CBD9-3FF8-40EE-9D77-E4BF71F8F70A}" type="datetime1">
              <a:rPr kumimoji="1" lang="ja-JP" altLang="en-US" smtClean="0"/>
              <a:t>2024/11/30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49332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17677" y="4377485"/>
            <a:ext cx="7413007" cy="907505"/>
          </a:xfrm>
        </p:spPr>
        <p:txBody>
          <a:bodyPr anchor="b">
            <a:normAutofit/>
          </a:bodyPr>
          <a:lstStyle>
            <a:lvl1pPr algn="l">
              <a:defRPr sz="20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917678" y="996188"/>
            <a:ext cx="7301427" cy="298112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7677" y="5284990"/>
            <a:ext cx="7413007" cy="81707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42B0D6A-3CDB-4C59-8359-D81C7810B887}" type="datetime1">
              <a:rPr kumimoji="1" lang="ja-JP" altLang="en-US" smtClean="0"/>
              <a:t>2024/11/30</a:t>
            </a:fld>
            <a:endParaRPr kumimoji="1" lang="ja-JP" altLang="en-US"/>
          </a:p>
        </p:txBody>
      </p:sp>
      <p:sp>
        <p:nvSpPr>
          <p:cNvPr id="6" name="Footer Placeholder 5"/>
          <p:cNvSpPr>
            <a:spLocks noGrp="1"/>
          </p:cNvSpPr>
          <p:nvPr>
            <p:ph type="ftr" sz="quarter" idx="11"/>
          </p:nvPr>
        </p:nvSpPr>
        <p:spPr>
          <a:xfrm>
            <a:off x="917678" y="6181344"/>
            <a:ext cx="5337278" cy="365125"/>
          </a:xfrm>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18696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818347" y="596018"/>
            <a:ext cx="7511474" cy="3137782"/>
          </a:xfrm>
        </p:spPr>
        <p:txBody>
          <a:bodyPr anchor="ctr">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8347" y="4343400"/>
            <a:ext cx="7511474" cy="175866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086828-11F7-43D4-B45B-BD352AC64FA5}" type="datetime1">
              <a:rPr kumimoji="1" lang="ja-JP" altLang="en-US" smtClean="0"/>
              <a:t>2024/11/30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57677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14" name="TextBox 13"/>
          <p:cNvSpPr txBox="1"/>
          <p:nvPr/>
        </p:nvSpPr>
        <p:spPr>
          <a:xfrm>
            <a:off x="583818" y="860276"/>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7888822" y="29859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304407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1256436" y="3650606"/>
            <a:ext cx="6631128" cy="381000"/>
          </a:xfrm>
        </p:spPr>
        <p:txBody>
          <a:bodyPr anchor="ctr">
            <a:normAutofit/>
          </a:bodyPr>
          <a:lstStyle>
            <a:lvl1pPr marL="0" indent="0">
              <a:buFontTx/>
              <a:buNone/>
              <a:defRPr sz="1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818347" y="4641206"/>
            <a:ext cx="7511473" cy="14478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DD643D6-4565-4AFF-8261-1DE821FED62A}" type="datetime1">
              <a:rPr kumimoji="1" lang="ja-JP" altLang="en-US" smtClean="0"/>
              <a:t>2024/11/30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10505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818347" y="3603566"/>
            <a:ext cx="7512338" cy="1468800"/>
          </a:xfrm>
        </p:spPr>
        <p:txBody>
          <a:bodyPr anchor="b">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21015" y="5072366"/>
            <a:ext cx="7512339" cy="1029694"/>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250FEAA-82FB-45F7-A6C0-6F1709200136}" type="datetime1">
              <a:rPr kumimoji="1" lang="ja-JP" altLang="en-US" smtClean="0"/>
              <a:t>2024/11/30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9353485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3" name="TextBox 12"/>
          <p:cNvSpPr txBox="1"/>
          <p:nvPr/>
        </p:nvSpPr>
        <p:spPr>
          <a:xfrm>
            <a:off x="583818" y="75385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6" name="TextBox 15"/>
          <p:cNvSpPr txBox="1"/>
          <p:nvPr/>
        </p:nvSpPr>
        <p:spPr>
          <a:xfrm>
            <a:off x="7887556" y="2879498"/>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284436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818347" y="3886200"/>
            <a:ext cx="7512338" cy="1053662"/>
          </a:xfrm>
        </p:spPr>
        <p:txBody>
          <a:bodyPr vert="horz" lIns="91440" tIns="45720" rIns="91440" bIns="45720" rtlCol="0" anchor="b">
            <a:normAutofit/>
          </a:bodyPr>
          <a:lstStyle>
            <a:lvl1pPr>
              <a:buNone/>
              <a:defRPr lang="en-US" sz="20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939862"/>
            <a:ext cx="7512338" cy="1162198"/>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A756BA6-5FBD-4993-B242-DB093BD39E71}" type="datetime1">
              <a:rPr kumimoji="1" lang="ja-JP" altLang="en-US" smtClean="0"/>
              <a:t>2024/11/30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85623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818346" y="596018"/>
            <a:ext cx="7511473" cy="2756783"/>
          </a:xfrm>
        </p:spPr>
        <p:txBody>
          <a:bodyPr vert="horz" lIns="91440" tIns="45720" rIns="91440" bIns="45720" rtlCol="0" anchor="ctr">
            <a:normAutofit/>
          </a:bodyPr>
          <a:lstStyle>
            <a:lvl1pPr>
              <a:defRPr lang="en-US" sz="2800" b="0" dirty="0"/>
            </a:lvl1pPr>
          </a:lstStyle>
          <a:p>
            <a:pPr marL="0" lvl="0"/>
            <a:r>
              <a:rPr lang="ja-JP" altLang="en-US"/>
              <a:t>マスター タイトルの書式設定</a:t>
            </a:r>
            <a:endParaRPr lang="en-US" dirty="0"/>
          </a:p>
        </p:txBody>
      </p:sp>
      <p:sp>
        <p:nvSpPr>
          <p:cNvPr id="10" name="Text Placeholder 9"/>
          <p:cNvSpPr>
            <a:spLocks noGrp="1"/>
          </p:cNvSpPr>
          <p:nvPr>
            <p:ph type="body" sz="quarter" idx="13"/>
          </p:nvPr>
        </p:nvSpPr>
        <p:spPr>
          <a:xfrm>
            <a:off x="818346" y="3682941"/>
            <a:ext cx="7511473" cy="1049283"/>
          </a:xfrm>
        </p:spPr>
        <p:txBody>
          <a:bodyPr vert="horz" lIns="91440" tIns="45720" rIns="91440" bIns="45720" rtlCol="0" anchor="b">
            <a:normAutofit/>
          </a:bodyPr>
          <a:lstStyle>
            <a:lvl1pPr>
              <a:buNone/>
              <a:defRPr lang="en-US" sz="24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732224"/>
            <a:ext cx="7511472" cy="1369836"/>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4A296A-2F8E-453C-9AE8-06C654B11136}" type="datetime1">
              <a:rPr kumimoji="1" lang="ja-JP" altLang="en-US" smtClean="0"/>
              <a:t>2024/11/30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025133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7" name="Title 1"/>
          <p:cNvSpPr>
            <a:spLocks noGrp="1"/>
          </p:cNvSpPr>
          <p:nvPr>
            <p:ph type="title"/>
          </p:nvPr>
        </p:nvSpPr>
        <p:spPr>
          <a:xfrm>
            <a:off x="818347" y="596018"/>
            <a:ext cx="7511473" cy="1312480"/>
          </a:xfrm>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813875C-789E-4278-B2F6-ECC0749A8AE4}" type="datetime1">
              <a:rPr kumimoji="1" lang="ja-JP" altLang="en-US" smtClean="0"/>
              <a:t>2024/11/30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482663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708" y="596018"/>
            <a:ext cx="1778112" cy="5506042"/>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18347" y="596018"/>
            <a:ext cx="5624137" cy="5506042"/>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B16063E-2909-4835-91B9-4DA02899CF91}" type="datetime1">
              <a:rPr kumimoji="1" lang="ja-JP" altLang="en-US" smtClean="0"/>
              <a:t>2024/11/30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254627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solidFill>
                  <a:schemeClr val="tx1"/>
                </a:solidFill>
              </a:defRPr>
            </a:lvl1pPr>
          </a:lstStyle>
          <a:p>
            <a:r>
              <a:rPr lang="ja-JP" altLang="en-US" dirty="0"/>
              <a:t>マスター タイトルの書式設定</a:t>
            </a:r>
            <a:endParaRPr lang="en-US" dirty="0"/>
          </a:p>
        </p:txBody>
      </p:sp>
      <p:sp>
        <p:nvSpPr>
          <p:cNvPr id="3" name="Content Placeholder 2"/>
          <p:cNvSpPr>
            <a:spLocks noGrp="1"/>
          </p:cNvSpPr>
          <p:nvPr>
            <p:ph idx="1"/>
          </p:nvPr>
        </p:nvSpPr>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551708" y="6178260"/>
            <a:ext cx="483406" cy="365125"/>
          </a:xfrm>
        </p:spPr>
        <p:txBody>
          <a:bodyPr/>
          <a:lstStyle/>
          <a:p>
            <a:fld id="{5A9C2B8C-51CA-4594-AFC6-29498B41952D}" type="datetime1">
              <a:rPr kumimoji="1" lang="ja-JP" altLang="en-US" smtClean="0"/>
              <a:t>2024/11/30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7144338" y="6178260"/>
            <a:ext cx="1186347" cy="365125"/>
          </a:xfrm>
        </p:spPr>
        <p:txBody>
          <a:bodyPr/>
          <a:lstStyle>
            <a:lvl1pPr>
              <a:defRPr sz="2400"/>
            </a:lvl1pPr>
          </a:lstStyle>
          <a:p>
            <a:fld id="{84E5AB44-6C43-4864-84E5-D75B94A07FCF}" type="slidenum">
              <a:rPr kumimoji="1" lang="ja-JP" altLang="en-US" smtClean="0"/>
              <a:pPr/>
              <a:t>‹#›</a:t>
            </a:fld>
            <a:endParaRPr kumimoji="1" lang="ja-JP" altLang="en-US" dirty="0"/>
          </a:p>
        </p:txBody>
      </p:sp>
    </p:spTree>
    <p:extLst>
      <p:ext uri="{BB962C8B-B14F-4D97-AF65-F5344CB8AC3E}">
        <p14:creationId xmlns:p14="http://schemas.microsoft.com/office/powerpoint/2010/main" val="3523080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19314" y="3270698"/>
            <a:ext cx="7510506" cy="1823305"/>
          </a:xfrm>
        </p:spPr>
        <p:txBody>
          <a:bodyPr anchor="b">
            <a:normAutofit/>
          </a:bodyPr>
          <a:lstStyle>
            <a:lvl1pPr algn="r">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9314" y="5103810"/>
            <a:ext cx="7510506" cy="99825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2770C22-E414-4906-A05C-194BBC5023B7}" type="datetime1">
              <a:rPr kumimoji="1" lang="ja-JP" altLang="en-US" smtClean="0"/>
              <a:t>2024/11/30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935163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18347" y="2060898"/>
            <a:ext cx="3685073" cy="4031331"/>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40580" y="2060898"/>
            <a:ext cx="3689239" cy="403133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594D997-E1B3-4962-AB01-9510AC780FED}" type="datetime1">
              <a:rPr kumimoji="1" lang="ja-JP" altLang="en-US" smtClean="0"/>
              <a:t>2024/11/30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839703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06306" y="2060898"/>
            <a:ext cx="3397113" cy="733596"/>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18347" y="2786027"/>
            <a:ext cx="3685073"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910150" y="2060898"/>
            <a:ext cx="3419670" cy="725129"/>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65" y="2786027"/>
            <a:ext cx="3701520"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A510319-9696-41C7-A0B1-C79D0FAB72CE}" type="datetime1">
              <a:rPr kumimoji="1" lang="ja-JP" altLang="en-US" smtClean="0"/>
              <a:t>2024/11/30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57480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600"/>
            </a:lvl1p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7148222-9A41-429C-9D88-72B46141A146}" type="datetime1">
              <a:rPr kumimoji="1" lang="ja-JP" altLang="en-US" smtClean="0"/>
              <a:t>2024/11/30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117375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4BA19C-D5EF-4F0E-A2B2-101D4B975ABD}" type="datetime1">
              <a:rPr kumimoji="1" lang="ja-JP" altLang="en-US" smtClean="0"/>
              <a:t>2024/11/30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9084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18347" y="1754928"/>
            <a:ext cx="2729523" cy="1371600"/>
          </a:xfrm>
        </p:spPr>
        <p:txBody>
          <a:bodyPr anchor="b">
            <a:normAutofit/>
          </a:bodyPr>
          <a:lstStyle>
            <a:lvl1pPr algn="l">
              <a:defRPr sz="22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28856" y="596018"/>
            <a:ext cx="4500964" cy="5506041"/>
          </a:xfrm>
        </p:spPr>
        <p:txBody>
          <a:bodyPr anchor="ctr">
            <a:normAutofit/>
          </a:bodyPr>
          <a:lstStyle>
            <a:lvl1pPr>
              <a:defRPr sz="1800"/>
            </a:lvl1pPr>
            <a:lvl2pPr>
              <a:defRPr sz="1600"/>
            </a:lvl2pPr>
            <a:lvl3pPr>
              <a:defRPr sz="1400"/>
            </a:lvl3pPr>
            <a:lvl4pPr>
              <a:defRPr sz="12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18347" y="3126528"/>
            <a:ext cx="272952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1360CAD-AA14-4A9A-82A5-7F6F74B1D576}" type="datetime1">
              <a:rPr kumimoji="1" lang="ja-JP" altLang="en-US" smtClean="0"/>
              <a:t>2024/11/30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65144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18347" y="1898269"/>
            <a:ext cx="4423803" cy="1371600"/>
          </a:xfrm>
        </p:spPr>
        <p:txBody>
          <a:bodyPr anchor="b">
            <a:normAutofit/>
          </a:bodyPr>
          <a:lstStyle>
            <a:lvl1pPr algn="l">
              <a:defRPr sz="2400" b="0"/>
            </a:lvl1pPr>
          </a:lstStyle>
          <a:p>
            <a:r>
              <a:rPr lang="ja-JP" altLang="en-US"/>
              <a:t>マスター タイトルの書式設定</a:t>
            </a:r>
            <a:endParaRPr lang="en-US" dirty="0"/>
          </a:p>
        </p:txBody>
      </p:sp>
      <p:sp>
        <p:nvSpPr>
          <p:cNvPr id="14" name="Picture Placeholder 2"/>
          <p:cNvSpPr>
            <a:spLocks noGrp="1" noChangeAspect="1"/>
          </p:cNvSpPr>
          <p:nvPr>
            <p:ph type="pic" idx="1"/>
          </p:nvPr>
        </p:nvSpPr>
        <p:spPr>
          <a:xfrm>
            <a:off x="5515442" y="-18288"/>
            <a:ext cx="2500062"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17318" y="3269869"/>
            <a:ext cx="442380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4523649" y="6181344"/>
            <a:ext cx="718502" cy="365125"/>
          </a:xfrm>
        </p:spPr>
        <p:txBody>
          <a:bodyPr/>
          <a:lstStyle/>
          <a:p>
            <a:fld id="{7E550737-9CA4-489A-9C80-E740D5B2F379}" type="datetime1">
              <a:rPr kumimoji="1" lang="ja-JP" altLang="en-US" smtClean="0"/>
              <a:t>2024/11/30</a:t>
            </a:fld>
            <a:endParaRPr kumimoji="1" lang="ja-JP" altLang="en-US"/>
          </a:p>
        </p:txBody>
      </p:sp>
      <p:sp>
        <p:nvSpPr>
          <p:cNvPr id="6" name="Footer Placeholder 5"/>
          <p:cNvSpPr>
            <a:spLocks noGrp="1"/>
          </p:cNvSpPr>
          <p:nvPr>
            <p:ph type="ftr" sz="quarter" idx="11"/>
          </p:nvPr>
        </p:nvSpPr>
        <p:spPr>
          <a:xfrm>
            <a:off x="818348" y="6181344"/>
            <a:ext cx="3705300" cy="365125"/>
          </a:xfrm>
        </p:spPr>
        <p:txBody>
          <a:bodyPr/>
          <a:lstStyle/>
          <a:p>
            <a:endParaRPr kumimoji="1" lang="ja-JP" altLang="en-US"/>
          </a:p>
        </p:txBody>
      </p:sp>
      <p:sp>
        <p:nvSpPr>
          <p:cNvPr id="7" name="Slide Number Placeholder 6"/>
          <p:cNvSpPr>
            <a:spLocks noGrp="1"/>
          </p:cNvSpPr>
          <p:nvPr>
            <p:ph type="sldNum" sz="quarter" idx="12"/>
          </p:nvPr>
        </p:nvSpPr>
        <p:spPr>
          <a:xfrm>
            <a:off x="8024262" y="6181344"/>
            <a:ext cx="305186" cy="329250"/>
          </a:xfrm>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42649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8347" y="596018"/>
            <a:ext cx="7511473" cy="131248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18348" y="2060898"/>
            <a:ext cx="7511472" cy="4041162"/>
          </a:xfrm>
          <a:prstGeom prst="rect">
            <a:avLst/>
          </a:prstGeom>
        </p:spPr>
        <p:txBody>
          <a:bodyPr vert="horz" lIns="91440" tIns="45720" rIns="91440" bIns="45720" rtlCol="0"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551708" y="6178260"/>
            <a:ext cx="1287464"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972CBB3C-9CDD-4C6D-9C7E-EDE408A6334B}" type="datetime1">
              <a:rPr kumimoji="1" lang="ja-JP" altLang="en-US" smtClean="0"/>
              <a:t>2024/11/30</a:t>
            </a:fld>
            <a:endParaRPr kumimoji="1" lang="ja-JP" altLang="en-US"/>
          </a:p>
        </p:txBody>
      </p:sp>
      <p:sp>
        <p:nvSpPr>
          <p:cNvPr id="5" name="Footer Placeholder 4"/>
          <p:cNvSpPr>
            <a:spLocks noGrp="1"/>
          </p:cNvSpPr>
          <p:nvPr>
            <p:ph type="ftr" sz="quarter" idx="3"/>
          </p:nvPr>
        </p:nvSpPr>
        <p:spPr>
          <a:xfrm>
            <a:off x="818347" y="6178260"/>
            <a:ext cx="5624137" cy="365125"/>
          </a:xfrm>
          <a:prstGeom prst="rect">
            <a:avLst/>
          </a:prstGeom>
        </p:spPr>
        <p:txBody>
          <a:bodyPr vert="horz" lIns="91440" tIns="45720" rIns="91440" bIns="45720" rtlCol="0" anchor="ctr"/>
          <a:lstStyle>
            <a:lvl1pPr algn="l">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kumimoji="1" lang="ja-JP" altLang="en-US"/>
          </a:p>
        </p:txBody>
      </p:sp>
      <p:sp>
        <p:nvSpPr>
          <p:cNvPr id="6" name="Slide Number Placeholder 5"/>
          <p:cNvSpPr>
            <a:spLocks noGrp="1"/>
          </p:cNvSpPr>
          <p:nvPr>
            <p:ph type="sldNum" sz="quarter" idx="4"/>
          </p:nvPr>
        </p:nvSpPr>
        <p:spPr>
          <a:xfrm>
            <a:off x="7917202" y="6178260"/>
            <a:ext cx="413483"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219948785"/>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hdr="0" ftr="0" dt="0"/>
  <p:txStyles>
    <p:title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plamo.preferredai.jp/"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9.png"/><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plamo.preferredai.jp/"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plamo.preferredai.jp/" TargetMode="Externa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BF0CCC-21F8-420E-9F5E-D3C697F109D3}"/>
              </a:ext>
            </a:extLst>
          </p:cNvPr>
          <p:cNvSpPr>
            <a:spLocks noGrp="1"/>
          </p:cNvSpPr>
          <p:nvPr>
            <p:ph type="ctrTitle"/>
          </p:nvPr>
        </p:nvSpPr>
        <p:spPr/>
        <p:txBody>
          <a:bodyPr>
            <a:normAutofit/>
          </a:bodyPr>
          <a:lstStyle/>
          <a:p>
            <a:r>
              <a:rPr lang="en-US" altLang="ja-JP" sz="3600" b="1" i="0" u="none" strike="noStrike" cap="none" dirty="0">
                <a:solidFill>
                  <a:schemeClr val="tx1"/>
                </a:solidFill>
                <a:latin typeface="+mj-ea"/>
                <a:ea typeface="+mj-ea"/>
                <a:cs typeface="Arial"/>
                <a:sym typeface="Arial"/>
              </a:rPr>
              <a:t>BERT </a:t>
            </a:r>
            <a:r>
              <a:rPr lang="ja-JP" altLang="en-US" sz="3600" b="1" i="0" u="none" strike="noStrike" cap="none" dirty="0">
                <a:solidFill>
                  <a:schemeClr val="tx1"/>
                </a:solidFill>
                <a:latin typeface="+mj-ea"/>
                <a:ea typeface="+mj-ea"/>
                <a:cs typeface="Arial"/>
                <a:sym typeface="Arial"/>
              </a:rPr>
              <a:t>を用いた原文と要約文の</a:t>
            </a:r>
            <a:br>
              <a:rPr lang="ja-JP" altLang="en-US" sz="3600" b="1" i="0" u="none" strike="noStrike" cap="none" dirty="0">
                <a:solidFill>
                  <a:schemeClr val="tx1"/>
                </a:solidFill>
                <a:latin typeface="+mj-ea"/>
                <a:ea typeface="+mj-ea"/>
                <a:cs typeface="Arial"/>
                <a:sym typeface="Arial"/>
              </a:rPr>
            </a:br>
            <a:r>
              <a:rPr lang="ja-JP" altLang="en-US" sz="3600" b="1" i="0" u="none" strike="noStrike" cap="none" dirty="0">
                <a:solidFill>
                  <a:schemeClr val="tx1"/>
                </a:solidFill>
                <a:latin typeface="+mj-ea"/>
                <a:ea typeface="+mj-ea"/>
                <a:cs typeface="Arial"/>
                <a:sym typeface="Arial"/>
              </a:rPr>
              <a:t>分散表現の最適な統合手法の検討</a:t>
            </a:r>
            <a:br>
              <a:rPr lang="en-US" altLang="ja-JP" sz="3600" dirty="0">
                <a:solidFill>
                  <a:schemeClr val="tx1"/>
                </a:solidFill>
              </a:rPr>
            </a:br>
            <a:endParaRPr kumimoji="1" lang="ja-JP" altLang="en-US" dirty="0">
              <a:solidFill>
                <a:schemeClr val="tx1"/>
              </a:solidFill>
            </a:endParaRPr>
          </a:p>
        </p:txBody>
      </p:sp>
      <p:sp>
        <p:nvSpPr>
          <p:cNvPr id="3" name="字幕 2">
            <a:extLst>
              <a:ext uri="{FF2B5EF4-FFF2-40B4-BE49-F238E27FC236}">
                <a16:creationId xmlns:a16="http://schemas.microsoft.com/office/drawing/2014/main" id="{767C5984-F545-49B2-8DE0-A195430DB3AC}"/>
              </a:ext>
            </a:extLst>
          </p:cNvPr>
          <p:cNvSpPr>
            <a:spLocks noGrp="1"/>
          </p:cNvSpPr>
          <p:nvPr>
            <p:ph type="subTitle" idx="1"/>
          </p:nvPr>
        </p:nvSpPr>
        <p:spPr>
          <a:xfrm>
            <a:off x="2822829" y="4492508"/>
            <a:ext cx="5506991" cy="794857"/>
          </a:xfrm>
        </p:spPr>
        <p:txBody>
          <a:bodyPr/>
          <a:lstStyle/>
          <a:p>
            <a:pPr algn="r"/>
            <a:r>
              <a:rPr kumimoji="1" lang="ja-JP" altLang="en-US" dirty="0"/>
              <a:t>創発ソフトウェア研究</a:t>
            </a:r>
            <a:r>
              <a:rPr lang="ja-JP" altLang="en-US" dirty="0"/>
              <a:t>室</a:t>
            </a:r>
            <a:endParaRPr kumimoji="1" lang="en-US" altLang="ja-JP" dirty="0"/>
          </a:p>
          <a:p>
            <a:pPr algn="r"/>
            <a:r>
              <a:rPr lang="en-US" altLang="ja-JP" dirty="0"/>
              <a:t>M2 </a:t>
            </a:r>
            <a:r>
              <a:rPr lang="ja-JP" altLang="en-US" dirty="0"/>
              <a:t>高山 裕成</a:t>
            </a:r>
            <a:endParaRPr kumimoji="1" lang="ja-JP" altLang="en-US" dirty="0"/>
          </a:p>
        </p:txBody>
      </p:sp>
      <p:sp>
        <p:nvSpPr>
          <p:cNvPr id="5" name="スライド番号プレースホルダー 4">
            <a:extLst>
              <a:ext uri="{FF2B5EF4-FFF2-40B4-BE49-F238E27FC236}">
                <a16:creationId xmlns:a16="http://schemas.microsoft.com/office/drawing/2014/main" id="{80AFC6DC-3471-4009-ADE6-D210ADFBD05B}"/>
              </a:ext>
            </a:extLst>
          </p:cNvPr>
          <p:cNvSpPr>
            <a:spLocks noGrp="1"/>
          </p:cNvSpPr>
          <p:nvPr>
            <p:ph type="sldNum" sz="quarter" idx="12"/>
          </p:nvPr>
        </p:nvSpPr>
        <p:spPr>
          <a:xfrm>
            <a:off x="7323826" y="6178260"/>
            <a:ext cx="1006859" cy="365125"/>
          </a:xfrm>
        </p:spPr>
        <p:txBody>
          <a:bodyPr/>
          <a:lstStyle/>
          <a:p>
            <a:fld id="{84E5AB44-6C43-4864-84E5-D75B94A07FCF}" type="slidenum">
              <a:rPr kumimoji="1" lang="ja-JP" altLang="en-US" sz="2400" smtClean="0"/>
              <a:t>1</a:t>
            </a:fld>
            <a:endParaRPr kumimoji="1" lang="ja-JP" altLang="en-US" sz="2400" dirty="0"/>
          </a:p>
        </p:txBody>
      </p:sp>
    </p:spTree>
    <p:extLst>
      <p:ext uri="{BB962C8B-B14F-4D97-AF65-F5344CB8AC3E}">
        <p14:creationId xmlns:p14="http://schemas.microsoft.com/office/powerpoint/2010/main" val="1565682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2F52F-3009-B6F5-83C9-2302BA3DBC5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844BE81-2557-E79C-45A2-B22571ABA66C}"/>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7E1A81DE-719C-02D2-E60A-9BB9E6C8023B}"/>
              </a:ext>
            </a:extLst>
          </p:cNvPr>
          <p:cNvSpPr>
            <a:spLocks noGrp="1"/>
          </p:cNvSpPr>
          <p:nvPr>
            <p:ph idx="1"/>
          </p:nvPr>
        </p:nvSpPr>
        <p:spPr>
          <a:xfrm>
            <a:off x="856061" y="2134475"/>
            <a:ext cx="7429499" cy="3066177"/>
          </a:xfrm>
        </p:spPr>
        <p:txBody>
          <a:bodyPr>
            <a:normAutofit/>
          </a:bodyPr>
          <a:lstStyle/>
          <a:p>
            <a:r>
              <a:rPr lang="ja-JP" altLang="en-US" sz="2400" dirty="0"/>
              <a:t>はじめに</a:t>
            </a:r>
            <a:endParaRPr lang="en-US" altLang="ja-JP" sz="2400" dirty="0"/>
          </a:p>
          <a:p>
            <a:r>
              <a:rPr lang="ja-JP" altLang="en-US" sz="2400" dirty="0"/>
              <a:t>要素技術</a:t>
            </a:r>
            <a:endParaRPr lang="en-US" altLang="ja-JP" sz="2400" dirty="0"/>
          </a:p>
          <a:p>
            <a:r>
              <a:rPr lang="ja-JP" altLang="en-US" sz="2400" dirty="0">
                <a:solidFill>
                  <a:srgbClr val="FFC000"/>
                </a:solidFill>
              </a:rPr>
              <a:t>提案手法</a:t>
            </a:r>
            <a:endParaRPr lang="en-US" altLang="ja-JP" sz="2400" dirty="0">
              <a:solidFill>
                <a:srgbClr val="FFC000"/>
              </a:solidFill>
            </a:endParaRPr>
          </a:p>
          <a:p>
            <a:r>
              <a:rPr lang="ja-JP" altLang="en-US" sz="2400" dirty="0"/>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1BF54AEF-7067-404A-C9E4-61A5E15E83D4}"/>
              </a:ext>
            </a:extLst>
          </p:cNvPr>
          <p:cNvSpPr>
            <a:spLocks noGrp="1"/>
          </p:cNvSpPr>
          <p:nvPr>
            <p:ph type="sldNum" sz="quarter" idx="12"/>
          </p:nvPr>
        </p:nvSpPr>
        <p:spPr/>
        <p:txBody>
          <a:bodyPr/>
          <a:lstStyle/>
          <a:p>
            <a:fld id="{84E5AB44-6C43-4864-84E5-D75B94A07FCF}" type="slidenum">
              <a:rPr kumimoji="1" lang="ja-JP" altLang="en-US" smtClean="0"/>
              <a:t>10</a:t>
            </a:fld>
            <a:endParaRPr kumimoji="1" lang="ja-JP" altLang="en-US" dirty="0"/>
          </a:p>
        </p:txBody>
      </p:sp>
    </p:spTree>
    <p:extLst>
      <p:ext uri="{BB962C8B-B14F-4D97-AF65-F5344CB8AC3E}">
        <p14:creationId xmlns:p14="http://schemas.microsoft.com/office/powerpoint/2010/main" val="223633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93F08-D89D-25B5-14B5-DBF2F63E0DB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Google Shape;92;p14">
                <a:extLst>
                  <a:ext uri="{FF2B5EF4-FFF2-40B4-BE49-F238E27FC236}">
                    <a16:creationId xmlns:a16="http://schemas.microsoft.com/office/drawing/2014/main" id="{7592EA45-BB15-46B9-7A94-866182565F74}"/>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a:t>
                </a:r>
                <a:endParaRPr lang="en-US" altLang="ja-JP" sz="3200" b="1" dirty="0">
                  <a:latin typeface="+mn-ea"/>
                </a:endParaRPr>
              </a:p>
              <a:p>
                <a:pPr marL="0" lvl="0" indent="0" algn="l" rtl="0">
                  <a:spcBef>
                    <a:spcPts val="0"/>
                  </a:spcBef>
                  <a:spcAft>
                    <a:spcPts val="0"/>
                  </a:spcAft>
                  <a:buNone/>
                </a:pPr>
                <a:r>
                  <a:rPr lang="en-US" sz="2400" b="1" dirty="0">
                    <a:latin typeface="+mn-ea"/>
                    <a:ea typeface="+mn-ea"/>
                  </a:rPr>
                  <a:t>	CAP </a:t>
                </a:r>
                <a:r>
                  <a:rPr lang="ja-JP" altLang="en-US" sz="2400" b="1" dirty="0">
                    <a:latin typeface="+mn-ea"/>
                    <a:ea typeface="+mn-ea"/>
                  </a:rPr>
                  <a:t>層における要約文ベクトル項 </a:t>
                </a:r>
                <a14:m>
                  <m:oMath xmlns:m="http://schemas.openxmlformats.org/officeDocument/2006/math">
                    <m:sSub>
                      <m:sSubPr>
                        <m:ctrlPr>
                          <a:rPr lang="en-US" altLang="ja-JP" sz="2400" b="1" i="1" smtClean="0">
                            <a:latin typeface="Cambria Math" panose="02040503050406030204" pitchFamily="18" charset="0"/>
                            <a:ea typeface="+mn-ea"/>
                          </a:rPr>
                        </m:ctrlPr>
                      </m:sSubPr>
                      <m:e>
                        <m:r>
                          <a:rPr lang="en-US" altLang="ja-JP" sz="2400" b="1" i="1" smtClean="0">
                            <a:latin typeface="Cambria Math" panose="02040503050406030204" pitchFamily="18" charset="0"/>
                            <a:ea typeface="+mn-ea"/>
                          </a:rPr>
                          <m:t>𝑬</m:t>
                        </m:r>
                      </m:e>
                      <m:sub>
                        <m:r>
                          <a:rPr lang="en-US" altLang="ja-JP" sz="2400" b="1" i="1" smtClean="0">
                            <a:latin typeface="Cambria Math" panose="02040503050406030204" pitchFamily="18" charset="0"/>
                            <a:ea typeface="+mn-ea"/>
                          </a:rPr>
                          <m:t>𝒔𝒖𝒎</m:t>
                        </m:r>
                      </m:sub>
                    </m:sSub>
                  </m:oMath>
                </a14:m>
                <a:r>
                  <a:rPr lang="ja-JP" altLang="en-US" sz="2400" b="1" dirty="0">
                    <a:latin typeface="+mn-ea"/>
                  </a:rPr>
                  <a:t> の追加</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mc:Choice>
        <mc:Fallback xmlns="">
          <p:sp>
            <p:nvSpPr>
              <p:cNvPr id="10" name="Google Shape;92;p14">
                <a:extLst>
                  <a:ext uri="{FF2B5EF4-FFF2-40B4-BE49-F238E27FC236}">
                    <a16:creationId xmlns:a16="http://schemas.microsoft.com/office/drawing/2014/main" id="{7592EA45-BB15-46B9-7A94-866182565F74}"/>
                  </a:ext>
                </a:extLst>
              </p:cNvPr>
              <p:cNvSpPr txBox="1">
                <a:spLocks noRot="1" noChangeAspect="1" noMove="1" noResize="1" noEditPoints="1" noAdjustHandles="1" noChangeArrowheads="1" noChangeShapeType="1" noTextEdit="1"/>
              </p:cNvSpPr>
              <p:nvPr/>
            </p:nvSpPr>
            <p:spPr>
              <a:xfrm>
                <a:off x="119742" y="694730"/>
                <a:ext cx="8382001" cy="732078"/>
              </a:xfrm>
              <a:prstGeom prst="rect">
                <a:avLst/>
              </a:prstGeom>
              <a:blipFill>
                <a:blip r:embed="rId3"/>
                <a:stretch>
                  <a:fillRect l="-1891" t="-5000" b="-61667"/>
                </a:stretch>
              </a:blipFill>
              <a:ln>
                <a:noFill/>
              </a:ln>
            </p:spPr>
            <p:txBody>
              <a:bodyPr/>
              <a:lstStyle/>
              <a:p>
                <a:r>
                  <a:rPr lang="ja-JP" altLang="en-US">
                    <a:noFill/>
                  </a:rPr>
                  <a:t> </a:t>
                </a:r>
              </a:p>
            </p:txBody>
          </p:sp>
        </mc:Fallback>
      </mc:AlternateContent>
      <p:sp>
        <p:nvSpPr>
          <p:cNvPr id="7" name="スライド番号プレースホルダー 6">
            <a:extLst>
              <a:ext uri="{FF2B5EF4-FFF2-40B4-BE49-F238E27FC236}">
                <a16:creationId xmlns:a16="http://schemas.microsoft.com/office/drawing/2014/main" id="{A44280E1-2CA5-3B3A-4D42-3F05689BECC6}"/>
              </a:ext>
            </a:extLst>
          </p:cNvPr>
          <p:cNvSpPr>
            <a:spLocks noGrp="1"/>
          </p:cNvSpPr>
          <p:nvPr>
            <p:ph type="sldNum" sz="quarter" idx="12"/>
          </p:nvPr>
        </p:nvSpPr>
        <p:spPr/>
        <p:txBody>
          <a:bodyPr/>
          <a:lstStyle/>
          <a:p>
            <a:fld id="{84E5AB44-6C43-4864-84E5-D75B94A07FCF}" type="slidenum">
              <a:rPr kumimoji="1" lang="ja-JP" altLang="en-US" smtClean="0"/>
              <a:t>11</a:t>
            </a:fld>
            <a:endParaRPr kumimoji="1" lang="ja-JP" altLang="en-US"/>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BC630379-32F1-99D1-8E4D-B0C84C662E2B}"/>
                  </a:ext>
                </a:extLst>
              </p:cNvPr>
              <p:cNvSpPr txBox="1"/>
              <p:nvPr/>
            </p:nvSpPr>
            <p:spPr>
              <a:xfrm>
                <a:off x="4058369" y="1760353"/>
                <a:ext cx="26971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𝑟</m:t>
                      </m:r>
                      <m:r>
                        <a:rPr kumimoji="1" lang="en-US" altLang="ja-JP" b="0" i="1" smtClean="0">
                          <a:latin typeface="Cambria Math" panose="02040503050406030204" pitchFamily="18" charset="0"/>
                        </a:rPr>
                        <m:t>=1 (</m:t>
                      </m:r>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𝑟</m:t>
                      </m:r>
                      <m:r>
                        <a:rPr kumimoji="1" lang="en-US" altLang="ja-JP" b="0" i="1" smtClean="0">
                          <a:latin typeface="Cambria Math" panose="02040503050406030204" pitchFamily="18" charset="0"/>
                        </a:rPr>
                        <m:t> ≥0)</m:t>
                      </m:r>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BC630379-32F1-99D1-8E4D-B0C84C662E2B}"/>
                  </a:ext>
                </a:extLst>
              </p:cNvPr>
              <p:cNvSpPr txBox="1">
                <a:spLocks noRot="1" noChangeAspect="1" noMove="1" noResize="1" noEditPoints="1" noAdjustHandles="1" noChangeArrowheads="1" noChangeShapeType="1" noTextEdit="1"/>
              </p:cNvSpPr>
              <p:nvPr/>
            </p:nvSpPr>
            <p:spPr>
              <a:xfrm>
                <a:off x="4058369" y="1760353"/>
                <a:ext cx="2697149" cy="276999"/>
              </a:xfrm>
              <a:prstGeom prst="rect">
                <a:avLst/>
              </a:prstGeom>
              <a:blipFill>
                <a:blip r:embed="rId4"/>
                <a:stretch>
                  <a:fillRect l="-1584" r="-2715" b="-40000"/>
                </a:stretch>
              </a:blipFill>
            </p:spPr>
            <p:txBody>
              <a:bodyPr/>
              <a:lstStyle/>
              <a:p>
                <a:r>
                  <a:rPr lang="ja-JP" altLang="en-US">
                    <a:noFill/>
                  </a:rPr>
                  <a:t> </a:t>
                </a:r>
              </a:p>
            </p:txBody>
          </p:sp>
        </mc:Fallback>
      </mc:AlternateContent>
      <p:pic>
        <p:nvPicPr>
          <p:cNvPr id="6" name="図 5" descr="タイムライン&#10;&#10;自動的に生成された説明">
            <a:extLst>
              <a:ext uri="{FF2B5EF4-FFF2-40B4-BE49-F238E27FC236}">
                <a16:creationId xmlns:a16="http://schemas.microsoft.com/office/drawing/2014/main" id="{AA4316F7-512F-9AAC-6CF3-383A9EB4AF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804" y="1760353"/>
            <a:ext cx="6721131" cy="5051949"/>
          </a:xfrm>
          <a:prstGeom prst="rect">
            <a:avLst/>
          </a:prstGeom>
        </p:spPr>
      </p:pic>
    </p:spTree>
    <p:extLst>
      <p:ext uri="{BB962C8B-B14F-4D97-AF65-F5344CB8AC3E}">
        <p14:creationId xmlns:p14="http://schemas.microsoft.com/office/powerpoint/2010/main" val="686960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852A6-E4E1-D6F1-BCD7-2869AF2BA52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Google Shape;92;p14">
                <a:extLst>
                  <a:ext uri="{FF2B5EF4-FFF2-40B4-BE49-F238E27FC236}">
                    <a16:creationId xmlns:a16="http://schemas.microsoft.com/office/drawing/2014/main" id="{26DA3FCC-2626-F5C6-ED8B-5FA49760EAAD}"/>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a:t>
                </a:r>
                <a:endParaRPr lang="en-US" altLang="ja-JP" sz="3200" b="1" dirty="0">
                  <a:latin typeface="+mn-ea"/>
                </a:endParaRPr>
              </a:p>
              <a:p>
                <a:pPr marL="0" lvl="0" indent="0" algn="l" rtl="0">
                  <a:spcBef>
                    <a:spcPts val="0"/>
                  </a:spcBef>
                  <a:spcAft>
                    <a:spcPts val="0"/>
                  </a:spcAft>
                  <a:buNone/>
                </a:pPr>
                <a:r>
                  <a:rPr lang="en-US" sz="2400" b="1" dirty="0">
                    <a:latin typeface="+mn-ea"/>
                    <a:ea typeface="+mn-ea"/>
                  </a:rPr>
                  <a:t>	</a:t>
                </a:r>
                <a:r>
                  <a:rPr lang="ja-JP" altLang="en-US" sz="2400" b="1" dirty="0">
                    <a:latin typeface="+mn-ea"/>
                    <a:ea typeface="+mn-ea"/>
                  </a:rPr>
                  <a:t>学習可能パラメータ </a:t>
                </a:r>
                <a14:m>
                  <m:oMath xmlns:m="http://schemas.openxmlformats.org/officeDocument/2006/math">
                    <m:r>
                      <a:rPr lang="en-US" altLang="ja-JP" sz="2400" b="1" i="1" smtClean="0">
                        <a:latin typeface="Cambria Math" panose="02040503050406030204" pitchFamily="18" charset="0"/>
                        <a:ea typeface="+mn-ea"/>
                      </a:rPr>
                      <m:t>𝒑</m:t>
                    </m:r>
                    <m:r>
                      <a:rPr lang="en-US" altLang="ja-JP" sz="2400" b="1" i="1" smtClean="0">
                        <a:latin typeface="Cambria Math" panose="02040503050406030204" pitchFamily="18" charset="0"/>
                        <a:ea typeface="+mn-ea"/>
                      </a:rPr>
                      <m:t>, </m:t>
                    </m:r>
                    <m:r>
                      <a:rPr lang="en-US" altLang="ja-JP" sz="2400" b="1" i="1" smtClean="0">
                        <a:latin typeface="Cambria Math" panose="02040503050406030204" pitchFamily="18" charset="0"/>
                        <a:ea typeface="+mn-ea"/>
                      </a:rPr>
                      <m:t>𝒒</m:t>
                    </m:r>
                    <m:r>
                      <a:rPr lang="en-US" altLang="ja-JP" sz="2400" b="1" i="1" smtClean="0">
                        <a:latin typeface="Cambria Math" panose="02040503050406030204" pitchFamily="18" charset="0"/>
                        <a:ea typeface="+mn-ea"/>
                      </a:rPr>
                      <m:t>, </m:t>
                    </m:r>
                    <m:r>
                      <a:rPr lang="en-US" altLang="ja-JP" sz="2400" b="1" i="1" smtClean="0">
                        <a:latin typeface="Cambria Math" panose="02040503050406030204" pitchFamily="18" charset="0"/>
                        <a:ea typeface="+mn-ea"/>
                      </a:rPr>
                      <m:t>𝒓</m:t>
                    </m:r>
                  </m:oMath>
                </a14:m>
                <a:r>
                  <a:rPr lang="en-US" sz="2800" dirty="0">
                    <a:latin typeface="+mn-ea"/>
                    <a:ea typeface="+mn-ea"/>
                  </a:rPr>
                  <a:t> </a:t>
                </a:r>
                <a:r>
                  <a:rPr lang="ja-JP" altLang="en-US" sz="2800" dirty="0">
                    <a:latin typeface="+mn-ea"/>
                    <a:ea typeface="+mn-ea"/>
                  </a:rPr>
                  <a:t>の更新式</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mc:Choice>
        <mc:Fallback xmlns="">
          <p:sp>
            <p:nvSpPr>
              <p:cNvPr id="10" name="Google Shape;92;p14">
                <a:extLst>
                  <a:ext uri="{FF2B5EF4-FFF2-40B4-BE49-F238E27FC236}">
                    <a16:creationId xmlns:a16="http://schemas.microsoft.com/office/drawing/2014/main" id="{26DA3FCC-2626-F5C6-ED8B-5FA49760EAAD}"/>
                  </a:ext>
                </a:extLst>
              </p:cNvPr>
              <p:cNvSpPr txBox="1">
                <a:spLocks noRot="1" noChangeAspect="1" noMove="1" noResize="1" noEditPoints="1" noAdjustHandles="1" noChangeArrowheads="1" noChangeShapeType="1" noTextEdit="1"/>
              </p:cNvSpPr>
              <p:nvPr/>
            </p:nvSpPr>
            <p:spPr>
              <a:xfrm>
                <a:off x="119742" y="694730"/>
                <a:ext cx="8382001" cy="732078"/>
              </a:xfrm>
              <a:prstGeom prst="rect">
                <a:avLst/>
              </a:prstGeom>
              <a:blipFill>
                <a:blip r:embed="rId3"/>
                <a:stretch>
                  <a:fillRect l="-1891" t="-5000" b="-64167"/>
                </a:stretch>
              </a:blipFill>
              <a:ln>
                <a:noFill/>
              </a:ln>
            </p:spPr>
            <p:txBody>
              <a:bodyPr/>
              <a:lstStyle/>
              <a:p>
                <a:r>
                  <a:rPr lang="ja-JP" altLang="en-US">
                    <a:noFill/>
                  </a:rPr>
                  <a:t> </a:t>
                </a:r>
              </a:p>
            </p:txBody>
          </p:sp>
        </mc:Fallback>
      </mc:AlternateContent>
      <p:sp>
        <p:nvSpPr>
          <p:cNvPr id="7" name="スライド番号プレースホルダー 6">
            <a:extLst>
              <a:ext uri="{FF2B5EF4-FFF2-40B4-BE49-F238E27FC236}">
                <a16:creationId xmlns:a16="http://schemas.microsoft.com/office/drawing/2014/main" id="{65093C35-0FFA-0CF8-3957-25E7266A2F35}"/>
              </a:ext>
            </a:extLst>
          </p:cNvPr>
          <p:cNvSpPr>
            <a:spLocks noGrp="1"/>
          </p:cNvSpPr>
          <p:nvPr>
            <p:ph type="sldNum" sz="quarter" idx="12"/>
          </p:nvPr>
        </p:nvSpPr>
        <p:spPr/>
        <p:txBody>
          <a:bodyPr/>
          <a:lstStyle/>
          <a:p>
            <a:fld id="{84E5AB44-6C43-4864-84E5-D75B94A07FCF}" type="slidenum">
              <a:rPr kumimoji="1" lang="ja-JP" altLang="en-US" smtClean="0"/>
              <a:t>12</a:t>
            </a:fld>
            <a:endParaRPr kumimoji="1" lang="ja-JP" altLang="en-US"/>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8204DB15-EE24-AF26-77EA-E21F6C4A442E}"/>
                  </a:ext>
                </a:extLst>
              </p:cNvPr>
              <p:cNvSpPr txBox="1"/>
              <p:nvPr/>
            </p:nvSpPr>
            <p:spPr>
              <a:xfrm>
                <a:off x="1328793" y="2382014"/>
                <a:ext cx="6486414" cy="2850204"/>
              </a:xfrm>
              <a:prstGeom prst="rect">
                <a:avLst/>
              </a:prstGeom>
              <a:noFill/>
            </p:spPr>
            <p:txBody>
              <a:bodyPr wrap="square" lIns="0" tIns="0" rIns="0" bIns="0" rtlCol="0">
                <a:spAutoFit/>
              </a:bodyPr>
              <a:lstStyle/>
              <a:p>
                <a:r>
                  <a:rPr kumimoji="1" lang="ja-JP" altLang="en-US" sz="2400" dirty="0"/>
                  <a:t>更新後</a:t>
                </a:r>
                <a14:m>
                  <m:oMath xmlns:m="http://schemas.openxmlformats.org/officeDocument/2006/math">
                    <m:r>
                      <a:rPr kumimoji="1" lang="ja-JP" altLang="en-US" sz="2400" b="0" i="1" dirty="0">
                        <a:latin typeface="Cambria Math" panose="02040503050406030204" pitchFamily="18" charset="0"/>
                      </a:rPr>
                      <m:t>の</m:t>
                    </m:r>
                    <m:r>
                      <a:rPr kumimoji="1" lang="ja-JP" altLang="en-US" sz="2400" i="1" dirty="0" smtClean="0">
                        <a:latin typeface="Cambria Math" panose="02040503050406030204" pitchFamily="18" charset="0"/>
                      </a:rPr>
                      <m:t>パラメータ</m:t>
                    </m:r>
                    <m:r>
                      <a:rPr kumimoji="1" lang="ja-JP" altLang="en-US" sz="2400" i="1" dirty="0">
                        <a:latin typeface="Cambria Math" panose="02040503050406030204" pitchFamily="18" charset="0"/>
                      </a:rPr>
                      <m:t>を</m:t>
                    </m:r>
                  </m:oMath>
                </a14:m>
                <a:r>
                  <a:rPr kumimoji="1" lang="en-US" altLang="ja-JP" sz="2400" i="1" dirty="0">
                    <a:latin typeface="Cambria Math" panose="02040503050406030204" pitchFamily="18" charset="0"/>
                  </a:rPr>
                  <a:t> </a:t>
                </a:r>
                <a14:m>
                  <m:oMath xmlns:m="http://schemas.openxmlformats.org/officeDocument/2006/math">
                    <m:sSup>
                      <m:sSupPr>
                        <m:ctrlPr>
                          <a:rPr kumimoji="1" lang="en-US" altLang="ja-JP" sz="240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𝑝</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 </m:t>
                    </m:r>
                    <m:sSup>
                      <m:sSupPr>
                        <m:ctrlPr>
                          <a:rPr kumimoji="1" lang="en-US" altLang="ja-JP" sz="2400" b="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𝑞</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 </m:t>
                    </m:r>
                    <m:sSup>
                      <m:sSupPr>
                        <m:ctrlPr>
                          <a:rPr kumimoji="1" lang="en-US" altLang="ja-JP" sz="2400" b="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𝑟</m:t>
                        </m:r>
                      </m:e>
                      <m:sup>
                        <m:r>
                          <a:rPr kumimoji="1" lang="en-US" altLang="ja-JP" sz="2400" b="0" i="1" dirty="0" smtClean="0">
                            <a:latin typeface="Cambria Math" panose="02040503050406030204" pitchFamily="18" charset="0"/>
                          </a:rPr>
                          <m:t>′</m:t>
                        </m:r>
                      </m:sup>
                    </m:sSup>
                  </m:oMath>
                </a14:m>
                <a:r>
                  <a:rPr kumimoji="1" lang="ja-JP" altLang="en-US" sz="2400" dirty="0"/>
                  <a:t> とした時</a:t>
                </a:r>
                <a:endParaRPr kumimoji="1" lang="en-US" altLang="ja-JP" sz="2400" dirty="0"/>
              </a:p>
              <a:p>
                <a:endParaRPr kumimoji="1" lang="en-US" altLang="ja-JP" sz="2400" dirty="0"/>
              </a:p>
              <a:p>
                <a:endParaRPr kumimoji="1" lang="en-US" altLang="ja-JP" sz="2400" dirty="0"/>
              </a:p>
              <a:p>
                <a14:m>
                  <m:oMath xmlns:m="http://schemas.openxmlformats.org/officeDocument/2006/math">
                    <m:sSup>
                      <m:sSupPr>
                        <m:ctrlPr>
                          <a:rPr kumimoji="1" lang="en-US" altLang="ja-JP" sz="2400" b="1" i="1" dirty="0" smtClean="0">
                            <a:latin typeface="Cambria Math" panose="02040503050406030204" pitchFamily="18" charset="0"/>
                          </a:rPr>
                        </m:ctrlPr>
                      </m:sSupPr>
                      <m:e>
                        <m:r>
                          <a:rPr kumimoji="1" lang="en-US" altLang="ja-JP" sz="2400" b="1" i="1" dirty="0" smtClean="0">
                            <a:latin typeface="Cambria Math" panose="02040503050406030204" pitchFamily="18" charset="0"/>
                          </a:rPr>
                          <m:t>𝒑</m:t>
                        </m:r>
                      </m:e>
                      <m:sup>
                        <m:r>
                          <a:rPr kumimoji="1" lang="en-US" altLang="ja-JP" sz="2400" b="1" i="1" dirty="0" smtClean="0">
                            <a:latin typeface="Cambria Math" panose="02040503050406030204" pitchFamily="18" charset="0"/>
                          </a:rPr>
                          <m:t>′</m:t>
                        </m:r>
                      </m:sup>
                    </m:sSup>
                    <m:r>
                      <a:rPr kumimoji="1" lang="en-US" altLang="ja-JP" sz="2400" b="1" i="1" dirty="0" smtClean="0">
                        <a:latin typeface="Cambria Math" panose="02040503050406030204" pitchFamily="18" charset="0"/>
                      </a:rPr>
                      <m:t>= </m:t>
                    </m:r>
                    <m:f>
                      <m:fPr>
                        <m:ctrlPr>
                          <a:rPr kumimoji="1" lang="en-US" altLang="ja-JP" sz="2400" b="1" i="1" dirty="0" smtClean="0">
                            <a:latin typeface="Cambria Math" panose="02040503050406030204" pitchFamily="18" charset="0"/>
                          </a:rPr>
                        </m:ctrlPr>
                      </m:fPr>
                      <m:num>
                        <m:sSup>
                          <m:sSupPr>
                            <m:ctrlPr>
                              <a:rPr kumimoji="1" lang="en-US" altLang="ja-JP" sz="2400" b="1" i="1" dirty="0" smtClean="0">
                                <a:latin typeface="Cambria Math" panose="02040503050406030204" pitchFamily="18" charset="0"/>
                              </a:rPr>
                            </m:ctrlPr>
                          </m:sSupPr>
                          <m:e>
                            <m:r>
                              <a:rPr kumimoji="1" lang="en-US" altLang="ja-JP" sz="2400" b="1" i="1" dirty="0" smtClean="0">
                                <a:latin typeface="Cambria Math" panose="02040503050406030204" pitchFamily="18" charset="0"/>
                              </a:rPr>
                              <m:t>𝒑</m:t>
                            </m:r>
                          </m:e>
                          <m:sup>
                            <m:r>
                              <a:rPr kumimoji="1" lang="en-US" altLang="ja-JP" sz="2400" b="1" i="1" dirty="0" smtClean="0">
                                <a:latin typeface="Cambria Math" panose="02040503050406030204" pitchFamily="18" charset="0"/>
                              </a:rPr>
                              <m:t>𝟐</m:t>
                            </m:r>
                          </m:sup>
                        </m:sSup>
                      </m:num>
                      <m:den>
                        <m:sSup>
                          <m:sSupPr>
                            <m:ctrlPr>
                              <a:rPr kumimoji="1" lang="en-US" altLang="ja-JP" sz="2400" b="1" i="1" dirty="0" smtClean="0">
                                <a:latin typeface="Cambria Math" panose="02040503050406030204" pitchFamily="18" charset="0"/>
                              </a:rPr>
                            </m:ctrlPr>
                          </m:sSupPr>
                          <m:e>
                            <m:r>
                              <a:rPr kumimoji="1" lang="en-US" altLang="ja-JP" sz="2400" b="1" i="1" dirty="0" smtClean="0">
                                <a:latin typeface="Cambria Math" panose="02040503050406030204" pitchFamily="18" charset="0"/>
                              </a:rPr>
                              <m:t>𝒑</m:t>
                            </m:r>
                          </m:e>
                          <m:sup>
                            <m:r>
                              <a:rPr kumimoji="1" lang="en-US" altLang="ja-JP" sz="2400" b="1" i="1" dirty="0" smtClean="0">
                                <a:latin typeface="Cambria Math" panose="02040503050406030204" pitchFamily="18" charset="0"/>
                              </a:rPr>
                              <m:t>𝟐</m:t>
                            </m:r>
                          </m:sup>
                        </m:sSup>
                        <m:r>
                          <a:rPr kumimoji="1" lang="en-US" altLang="ja-JP" sz="2400" b="1" i="1" dirty="0" smtClean="0">
                            <a:latin typeface="Cambria Math" panose="02040503050406030204" pitchFamily="18" charset="0"/>
                          </a:rPr>
                          <m:t>+ </m:t>
                        </m:r>
                        <m:sSup>
                          <m:sSupPr>
                            <m:ctrlPr>
                              <a:rPr kumimoji="1" lang="en-US" altLang="ja-JP" sz="2400" b="1" i="1" dirty="0" smtClean="0">
                                <a:latin typeface="Cambria Math" panose="02040503050406030204" pitchFamily="18" charset="0"/>
                              </a:rPr>
                            </m:ctrlPr>
                          </m:sSupPr>
                          <m:e>
                            <m:r>
                              <a:rPr kumimoji="1" lang="en-US" altLang="ja-JP" sz="2400" b="1" i="1" dirty="0" smtClean="0">
                                <a:latin typeface="Cambria Math" panose="02040503050406030204" pitchFamily="18" charset="0"/>
                              </a:rPr>
                              <m:t>𝒒</m:t>
                            </m:r>
                          </m:e>
                          <m:sup>
                            <m:r>
                              <a:rPr kumimoji="1" lang="en-US" altLang="ja-JP" sz="2400" b="1" i="1" dirty="0" smtClean="0">
                                <a:latin typeface="Cambria Math" panose="02040503050406030204" pitchFamily="18" charset="0"/>
                              </a:rPr>
                              <m:t>𝟐</m:t>
                            </m:r>
                          </m:sup>
                        </m:sSup>
                        <m:r>
                          <a:rPr kumimoji="1" lang="en-US" altLang="ja-JP" sz="2400" b="1" i="1" dirty="0" smtClean="0">
                            <a:latin typeface="Cambria Math" panose="02040503050406030204" pitchFamily="18" charset="0"/>
                          </a:rPr>
                          <m:t>+ </m:t>
                        </m:r>
                        <m:sSup>
                          <m:sSupPr>
                            <m:ctrlPr>
                              <a:rPr kumimoji="1" lang="en-US" altLang="ja-JP" sz="2400" b="1" i="1" dirty="0" smtClean="0">
                                <a:latin typeface="Cambria Math" panose="02040503050406030204" pitchFamily="18" charset="0"/>
                              </a:rPr>
                            </m:ctrlPr>
                          </m:sSupPr>
                          <m:e>
                            <m:r>
                              <a:rPr kumimoji="1" lang="en-US" altLang="ja-JP" sz="2400" b="1" i="1" dirty="0" smtClean="0">
                                <a:latin typeface="Cambria Math" panose="02040503050406030204" pitchFamily="18" charset="0"/>
                              </a:rPr>
                              <m:t>𝒓</m:t>
                            </m:r>
                          </m:e>
                          <m:sup>
                            <m:r>
                              <a:rPr kumimoji="1" lang="en-US" altLang="ja-JP" sz="2400" b="1" i="1" dirty="0" smtClean="0">
                                <a:latin typeface="Cambria Math" panose="02040503050406030204" pitchFamily="18" charset="0"/>
                              </a:rPr>
                              <m:t>𝟐</m:t>
                            </m:r>
                          </m:sup>
                        </m:sSup>
                      </m:den>
                    </m:f>
                  </m:oMath>
                </a14:m>
                <a:r>
                  <a:rPr kumimoji="1" lang="en-US" altLang="ja-JP" sz="2400" b="1" dirty="0"/>
                  <a:t> , </a:t>
                </a: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smtClean="0">
                            <a:latin typeface="Cambria Math" panose="02040503050406030204" pitchFamily="18" charset="0"/>
                          </a:rPr>
                          <m:t>𝒒</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smtClean="0">
                                <a:latin typeface="Cambria Math" panose="02040503050406030204" pitchFamily="18" charset="0"/>
                              </a:rPr>
                              <m:t>𝒒</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𝒓</m:t>
                            </m:r>
                          </m:e>
                          <m:sup>
                            <m:r>
                              <a:rPr kumimoji="1" lang="en-US" altLang="ja-JP" sz="2400" b="1" i="1" dirty="0">
                                <a:latin typeface="Cambria Math" panose="02040503050406030204" pitchFamily="18" charset="0"/>
                              </a:rPr>
                              <m:t>𝟐</m:t>
                            </m:r>
                          </m:sup>
                        </m:sSup>
                      </m:den>
                    </m:f>
                  </m:oMath>
                </a14:m>
                <a:r>
                  <a:rPr kumimoji="1" lang="en-US" altLang="ja-JP" sz="2400" b="1" dirty="0"/>
                  <a:t> , </a:t>
                </a: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smtClean="0">
                            <a:latin typeface="Cambria Math" panose="02040503050406030204" pitchFamily="18" charset="0"/>
                          </a:rPr>
                          <m:t>𝒓</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smtClean="0">
                                <a:latin typeface="Cambria Math" panose="02040503050406030204" pitchFamily="18" charset="0"/>
                              </a:rPr>
                              <m:t>𝒓</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𝒓</m:t>
                            </m:r>
                          </m:e>
                          <m:sup>
                            <m:r>
                              <a:rPr kumimoji="1" lang="en-US" altLang="ja-JP" sz="2400" b="1" i="1" dirty="0">
                                <a:latin typeface="Cambria Math" panose="02040503050406030204" pitchFamily="18" charset="0"/>
                              </a:rPr>
                              <m:t>𝟐</m:t>
                            </m:r>
                          </m:sup>
                        </m:sSup>
                      </m:den>
                    </m:f>
                  </m:oMath>
                </a14:m>
                <a:endParaRPr kumimoji="1" lang="en-US" altLang="ja-JP" sz="2400" b="1" dirty="0"/>
              </a:p>
              <a:p>
                <a:endParaRPr kumimoji="1" lang="en-US" altLang="ja-JP" sz="2400" dirty="0"/>
              </a:p>
              <a:p>
                <a:pPr/>
                <a14:m>
                  <m:oMathPara xmlns:m="http://schemas.openxmlformats.org/officeDocument/2006/math">
                    <m:oMathParaPr>
                      <m:jc m:val="centerGroup"/>
                    </m:oMathParaPr>
                    <m:oMath xmlns:m="http://schemas.openxmlformats.org/officeDocument/2006/math">
                      <m:sSup>
                        <m:sSupPr>
                          <m:ctrlPr>
                            <a:rPr kumimoji="1" lang="en-US" altLang="ja-JP" sz="240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𝑝</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m:t>
                      </m:r>
                      <m:sSup>
                        <m:sSupPr>
                          <m:ctrlPr>
                            <a:rPr kumimoji="1" lang="en-US" altLang="ja-JP" sz="2400" b="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𝑞</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 </m:t>
                      </m:r>
                      <m:sSup>
                        <m:sSupPr>
                          <m:ctrlPr>
                            <a:rPr kumimoji="1" lang="en-US" altLang="ja-JP" sz="2400" b="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𝑟</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=1 (</m:t>
                      </m:r>
                      <m:sSup>
                        <m:sSupPr>
                          <m:ctrlPr>
                            <a:rPr kumimoji="1" lang="en-US" altLang="ja-JP" sz="2400" i="1" dirty="0">
                              <a:latin typeface="Cambria Math" panose="02040503050406030204" pitchFamily="18" charset="0"/>
                            </a:rPr>
                          </m:ctrlPr>
                        </m:sSupPr>
                        <m:e>
                          <m:r>
                            <a:rPr kumimoji="1" lang="en-US" altLang="ja-JP" sz="2400" i="1" dirty="0">
                              <a:latin typeface="Cambria Math" panose="02040503050406030204" pitchFamily="18" charset="0"/>
                            </a:rPr>
                            <m:t>𝑝</m:t>
                          </m:r>
                        </m:e>
                        <m:sup>
                          <m:r>
                            <a:rPr kumimoji="1" lang="en-US" altLang="ja-JP" sz="2400" i="1" dirty="0">
                              <a:latin typeface="Cambria Math" panose="02040503050406030204" pitchFamily="18" charset="0"/>
                            </a:rPr>
                            <m:t>′</m:t>
                          </m:r>
                        </m:sup>
                      </m:sSup>
                      <m:r>
                        <a:rPr kumimoji="1" lang="en-US" altLang="ja-JP" sz="2400" i="1" dirty="0">
                          <a:latin typeface="Cambria Math" panose="02040503050406030204" pitchFamily="18" charset="0"/>
                        </a:rPr>
                        <m:t>, </m:t>
                      </m:r>
                      <m:sSup>
                        <m:sSupPr>
                          <m:ctrlPr>
                            <a:rPr kumimoji="1" lang="en-US" altLang="ja-JP" sz="2400" i="1" dirty="0">
                              <a:latin typeface="Cambria Math" panose="02040503050406030204" pitchFamily="18" charset="0"/>
                            </a:rPr>
                          </m:ctrlPr>
                        </m:sSupPr>
                        <m:e>
                          <m:r>
                            <a:rPr kumimoji="1" lang="en-US" altLang="ja-JP" sz="2400" i="1" dirty="0">
                              <a:latin typeface="Cambria Math" panose="02040503050406030204" pitchFamily="18" charset="0"/>
                            </a:rPr>
                            <m:t>𝑞</m:t>
                          </m:r>
                        </m:e>
                        <m:sup>
                          <m:r>
                            <a:rPr kumimoji="1" lang="en-US" altLang="ja-JP" sz="2400" i="1" dirty="0">
                              <a:latin typeface="Cambria Math" panose="02040503050406030204" pitchFamily="18" charset="0"/>
                            </a:rPr>
                            <m:t>′</m:t>
                          </m:r>
                        </m:sup>
                      </m:sSup>
                      <m:r>
                        <a:rPr kumimoji="1" lang="en-US" altLang="ja-JP" sz="2400" i="1" dirty="0">
                          <a:latin typeface="Cambria Math" panose="02040503050406030204" pitchFamily="18" charset="0"/>
                        </a:rPr>
                        <m:t>, </m:t>
                      </m:r>
                      <m:sSup>
                        <m:sSupPr>
                          <m:ctrlPr>
                            <a:rPr kumimoji="1" lang="en-US" altLang="ja-JP" sz="2400" i="1" dirty="0">
                              <a:latin typeface="Cambria Math" panose="02040503050406030204" pitchFamily="18" charset="0"/>
                            </a:rPr>
                          </m:ctrlPr>
                        </m:sSupPr>
                        <m:e>
                          <m:r>
                            <a:rPr kumimoji="1" lang="en-US" altLang="ja-JP" sz="2400" i="1" dirty="0">
                              <a:latin typeface="Cambria Math" panose="02040503050406030204" pitchFamily="18" charset="0"/>
                            </a:rPr>
                            <m:t>𝑟</m:t>
                          </m:r>
                        </m:e>
                        <m:sup>
                          <m:r>
                            <a:rPr kumimoji="1" lang="en-US" altLang="ja-JP" sz="2400" i="1" dirty="0">
                              <a:latin typeface="Cambria Math" panose="02040503050406030204" pitchFamily="18" charset="0"/>
                            </a:rPr>
                            <m:t>′</m:t>
                          </m:r>
                        </m:sup>
                      </m:sSup>
                      <m:r>
                        <a:rPr kumimoji="1" lang="en-US" altLang="ja-JP" sz="2400" b="0" i="1" dirty="0" smtClean="0">
                          <a:latin typeface="Cambria Math" panose="02040503050406030204" pitchFamily="18" charset="0"/>
                        </a:rPr>
                        <m:t> </m:t>
                      </m:r>
                      <m:r>
                        <a:rPr kumimoji="1" lang="en-US" altLang="ja-JP" sz="2400" b="0" i="1" dirty="0" smtClean="0">
                          <a:latin typeface="Cambria Math" panose="02040503050406030204" pitchFamily="18" charset="0"/>
                          <a:ea typeface="Cambria Math" panose="02040503050406030204" pitchFamily="18" charset="0"/>
                        </a:rPr>
                        <m:t>≥0</m:t>
                      </m:r>
                      <m:r>
                        <a:rPr kumimoji="1" lang="en-US" altLang="ja-JP" sz="2400" b="0" i="1" dirty="0" smtClean="0">
                          <a:latin typeface="Cambria Math" panose="02040503050406030204" pitchFamily="18" charset="0"/>
                        </a:rPr>
                        <m:t>)</m:t>
                      </m:r>
                    </m:oMath>
                  </m:oMathPara>
                </a14:m>
                <a:endParaRPr kumimoji="1" lang="en-US" altLang="ja-JP" sz="2400" dirty="0"/>
              </a:p>
              <a:p>
                <a:endParaRPr kumimoji="1" lang="ja-JP" altLang="en-US" sz="2400" dirty="0"/>
              </a:p>
            </p:txBody>
          </p:sp>
        </mc:Choice>
        <mc:Fallback xmlns="">
          <p:sp>
            <p:nvSpPr>
              <p:cNvPr id="42" name="テキスト ボックス 41">
                <a:extLst>
                  <a:ext uri="{FF2B5EF4-FFF2-40B4-BE49-F238E27FC236}">
                    <a16:creationId xmlns:a16="http://schemas.microsoft.com/office/drawing/2014/main" id="{8204DB15-EE24-AF26-77EA-E21F6C4A442E}"/>
                  </a:ext>
                </a:extLst>
              </p:cNvPr>
              <p:cNvSpPr txBox="1">
                <a:spLocks noRot="1" noChangeAspect="1" noMove="1" noResize="1" noEditPoints="1" noAdjustHandles="1" noChangeArrowheads="1" noChangeShapeType="1" noTextEdit="1"/>
              </p:cNvSpPr>
              <p:nvPr/>
            </p:nvSpPr>
            <p:spPr>
              <a:xfrm>
                <a:off x="1328793" y="2382014"/>
                <a:ext cx="6486414" cy="2850204"/>
              </a:xfrm>
              <a:prstGeom prst="rect">
                <a:avLst/>
              </a:prstGeom>
              <a:blipFill>
                <a:blip r:embed="rId4"/>
                <a:stretch>
                  <a:fillRect l="-2914" t="-406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71305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rgbClr val="F4B54B"/>
                </a:solidFill>
              </a:rPr>
              <a:t>数値実験</a:t>
            </a:r>
            <a:endParaRPr lang="en-US" altLang="ja-JP" sz="2400" dirty="0">
              <a:solidFill>
                <a:srgbClr val="F4B54B"/>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13</a:t>
            </a:fld>
            <a:endParaRPr kumimoji="1" lang="ja-JP" altLang="en-US" dirty="0"/>
          </a:p>
        </p:txBody>
      </p:sp>
    </p:spTree>
    <p:extLst>
      <p:ext uri="{BB962C8B-B14F-4D97-AF65-F5344CB8AC3E}">
        <p14:creationId xmlns:p14="http://schemas.microsoft.com/office/powerpoint/2010/main" val="3330025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BB62D-1F95-AB3F-94F7-B50E34822D02}"/>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4C848BC9-95C2-E395-E7E9-EF5A87870F8A}"/>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データセット</a:t>
            </a:r>
            <a:br>
              <a:rPr lang="en-US" altLang="ja-JP" sz="3200" b="1" dirty="0">
                <a:latin typeface="+mn-ea"/>
              </a:rPr>
            </a:br>
            <a:r>
              <a:rPr lang="en-US" sz="2400" b="1" dirty="0">
                <a:latin typeface="+mn-ea"/>
                <a:ea typeface="+mn-ea"/>
              </a:rPr>
              <a:t>	livedoor </a:t>
            </a:r>
            <a:r>
              <a:rPr lang="ja-JP" altLang="en-US" sz="2400" b="1" dirty="0">
                <a:latin typeface="+mn-ea"/>
                <a:ea typeface="+mn-ea"/>
              </a:rPr>
              <a:t>ニュースコーパスデータセット</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67D8D991-EBE6-115F-5237-A8ACD78A5093}"/>
              </a:ext>
            </a:extLst>
          </p:cNvPr>
          <p:cNvSpPr>
            <a:spLocks noGrp="1"/>
          </p:cNvSpPr>
          <p:nvPr>
            <p:ph type="sldNum" sz="quarter" idx="12"/>
          </p:nvPr>
        </p:nvSpPr>
        <p:spPr/>
        <p:txBody>
          <a:bodyPr/>
          <a:lstStyle/>
          <a:p>
            <a:fld id="{84E5AB44-6C43-4864-84E5-D75B94A07FCF}" type="slidenum">
              <a:rPr kumimoji="1" lang="ja-JP" altLang="en-US" smtClean="0"/>
              <a:t>14</a:t>
            </a:fld>
            <a:endParaRPr kumimoji="1" lang="ja-JP" altLang="en-US"/>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E5CB2120-483C-FDD6-1198-B853613B3E6F}"/>
                  </a:ext>
                </a:extLst>
              </p:cNvPr>
              <p:cNvSpPr txBox="1"/>
              <p:nvPr/>
            </p:nvSpPr>
            <p:spPr>
              <a:xfrm>
                <a:off x="331353" y="2023276"/>
                <a:ext cx="8567320" cy="470898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ja-JP" sz="2400" dirty="0">
                    <a:solidFill>
                      <a:schemeClr val="tx1"/>
                    </a:solidFill>
                  </a:rPr>
                  <a:t>livedoor </a:t>
                </a:r>
                <a:r>
                  <a:rPr lang="ja-JP" altLang="en-US" sz="2400" dirty="0">
                    <a:solidFill>
                      <a:schemeClr val="tx1"/>
                    </a:solidFill>
                  </a:rPr>
                  <a:t>ニュースの記事を収集</a:t>
                </a:r>
                <a:r>
                  <a:rPr lang="en-US" altLang="ja-JP" sz="2400" dirty="0">
                    <a:solidFill>
                      <a:schemeClr val="tx1"/>
                    </a:solidFill>
                  </a:rPr>
                  <a:t>, </a:t>
                </a:r>
                <a:r>
                  <a:rPr lang="en-US" altLang="ja-JP" sz="2400" dirty="0"/>
                  <a:t>HTML</a:t>
                </a:r>
                <a:r>
                  <a:rPr lang="en-US" altLang="ja-JP" sz="2400" dirty="0">
                    <a:solidFill>
                      <a:schemeClr val="tx1"/>
                    </a:solidFill>
                  </a:rPr>
                  <a:t> </a:t>
                </a:r>
                <a:r>
                  <a:rPr lang="ja-JP" altLang="en-US" sz="2400" dirty="0">
                    <a:solidFill>
                      <a:schemeClr val="tx1"/>
                    </a:solidFill>
                  </a:rPr>
                  <a:t>タグを除去</a:t>
                </a:r>
                <a:endParaRPr lang="en-US" altLang="ja-JP" sz="2400" dirty="0">
                  <a:solidFill>
                    <a:schemeClr val="tx1"/>
                  </a:solidFill>
                </a:endParaRPr>
              </a:p>
              <a:p>
                <a:pPr marL="342900" indent="-342900">
                  <a:lnSpc>
                    <a:spcPct val="150000"/>
                  </a:lnSpc>
                  <a:buFont typeface="Arial" panose="020B0604020202020204" pitchFamily="34" charset="0"/>
                  <a:buChar char="•"/>
                </a:pPr>
                <a:r>
                  <a:rPr lang="en-US" altLang="ja-JP" sz="2400" dirty="0">
                    <a:solidFill>
                      <a:schemeClr val="tx1"/>
                    </a:solidFill>
                  </a:rPr>
                  <a:t>9 </a:t>
                </a:r>
                <a:r>
                  <a:rPr lang="ja-JP" altLang="en-US" sz="2400" dirty="0">
                    <a:solidFill>
                      <a:schemeClr val="tx1"/>
                    </a:solidFill>
                  </a:rPr>
                  <a:t>つのカテゴリ</a:t>
                </a:r>
                <a:r>
                  <a:rPr lang="en-US" altLang="ja-JP" sz="2400" dirty="0">
                    <a:solidFill>
                      <a:schemeClr val="tx1"/>
                    </a:solidFill>
                  </a:rPr>
                  <a:t>, </a:t>
                </a:r>
                <a:r>
                  <a:rPr lang="ja-JP" altLang="en-US" sz="2400" dirty="0">
                    <a:solidFill>
                      <a:schemeClr val="tx1"/>
                    </a:solidFill>
                  </a:rPr>
                  <a:t>計 </a:t>
                </a:r>
                <a:r>
                  <a:rPr lang="en-US" altLang="ja-JP" sz="2400" dirty="0">
                    <a:solidFill>
                      <a:schemeClr val="tx1"/>
                    </a:solidFill>
                  </a:rPr>
                  <a:t>7,367 </a:t>
                </a:r>
                <a:r>
                  <a:rPr lang="ja-JP" altLang="en-US" sz="2400" dirty="0">
                    <a:solidFill>
                      <a:schemeClr val="tx1"/>
                    </a:solidFill>
                  </a:rPr>
                  <a:t>記事</a:t>
                </a:r>
                <a:endParaRPr lang="en-US" altLang="ja-JP" sz="2400" dirty="0">
                  <a:solidFill>
                    <a:schemeClr val="tx1"/>
                  </a:solidFill>
                </a:endParaRPr>
              </a:p>
              <a:p>
                <a:pPr marL="342900" indent="-342900">
                  <a:lnSpc>
                    <a:spcPct val="150000"/>
                  </a:lnSpc>
                  <a:buFont typeface="Arial" panose="020B0604020202020204" pitchFamily="34" charset="0"/>
                  <a:buChar char="•"/>
                </a:pPr>
                <a:r>
                  <a:rPr lang="ja-JP" altLang="en-US" sz="2400" dirty="0">
                    <a:solidFill>
                      <a:schemeClr val="tx1"/>
                    </a:solidFill>
                  </a:rPr>
                  <a:t>各記事データはカテゴリ名 </a:t>
                </a:r>
                <a14:m>
                  <m:oMath xmlns:m="http://schemas.openxmlformats.org/officeDocument/2006/math">
                    <m:sSub>
                      <m:sSubPr>
                        <m:ctrlPr>
                          <a:rPr lang="en-US" altLang="ja-JP" sz="2400" i="1" smtClean="0">
                            <a:solidFill>
                              <a:schemeClr val="tx1"/>
                            </a:solidFill>
                            <a:latin typeface="Cambria Math" panose="02040503050406030204" pitchFamily="18" charset="0"/>
                          </a:rPr>
                        </m:ctrlPr>
                      </m:sSubPr>
                      <m:e>
                        <m:r>
                          <a:rPr lang="en-US" altLang="ja-JP" sz="2400" b="0" i="1" smtClean="0">
                            <a:solidFill>
                              <a:schemeClr val="tx1"/>
                            </a:solidFill>
                            <a:latin typeface="Cambria Math" panose="02040503050406030204" pitchFamily="18" charset="0"/>
                          </a:rPr>
                          <m:t>𝐷</m:t>
                        </m:r>
                      </m:e>
                      <m:sub>
                        <m:r>
                          <a:rPr lang="en-US" altLang="ja-JP" sz="2400" b="0" i="1" smtClean="0">
                            <a:solidFill>
                              <a:schemeClr val="tx1"/>
                            </a:solidFill>
                            <a:latin typeface="Cambria Math" panose="02040503050406030204" pitchFamily="18" charset="0"/>
                          </a:rPr>
                          <m:t>𝑙𝑎𝑏𝑒𝑙</m:t>
                        </m:r>
                      </m:sub>
                    </m:sSub>
                  </m:oMath>
                </a14:m>
                <a:r>
                  <a:rPr lang="en-US" altLang="ja-JP" sz="2400" dirty="0">
                    <a:solidFill>
                      <a:schemeClr val="tx1"/>
                    </a:solidFill>
                  </a:rPr>
                  <a:t>, </a:t>
                </a:r>
                <a:r>
                  <a:rPr lang="ja-JP" altLang="en-US" sz="2400" dirty="0">
                    <a:solidFill>
                      <a:schemeClr val="tx1"/>
                    </a:solidFill>
                  </a:rPr>
                  <a:t>記事タイトル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𝐷</m:t>
                        </m:r>
                      </m:e>
                      <m:sub>
                        <m:r>
                          <a:rPr lang="en-US" altLang="ja-JP" sz="2400" b="0" i="1" smtClean="0">
                            <a:latin typeface="Cambria Math" panose="02040503050406030204" pitchFamily="18" charset="0"/>
                          </a:rPr>
                          <m:t>𝑡𝑖𝑡𝑙𝑒</m:t>
                        </m:r>
                      </m:sub>
                    </m:sSub>
                    <m:r>
                      <a:rPr lang="en-US" altLang="ja-JP" sz="2400" i="1">
                        <a:latin typeface="Cambria Math" panose="02040503050406030204" pitchFamily="18" charset="0"/>
                      </a:rPr>
                      <m:t> </m:t>
                    </m:r>
                  </m:oMath>
                </a14:m>
                <a:r>
                  <a:rPr lang="en-US" altLang="ja-JP" sz="2400" dirty="0">
                    <a:solidFill>
                      <a:schemeClr val="tx1"/>
                    </a:solidFill>
                  </a:rPr>
                  <a:t>, </a:t>
                </a:r>
              </a:p>
              <a:p>
                <a:pPr>
                  <a:lnSpc>
                    <a:spcPct val="150000"/>
                  </a:lnSpc>
                </a:pPr>
                <a:r>
                  <a:rPr lang="en-US" altLang="ja-JP" sz="2400" dirty="0">
                    <a:solidFill>
                      <a:schemeClr val="tx1"/>
                    </a:solidFill>
                  </a:rPr>
                  <a:t>    </a:t>
                </a:r>
                <a:r>
                  <a:rPr lang="ja-JP" altLang="en-US" sz="2400" dirty="0">
                    <a:solidFill>
                      <a:schemeClr val="tx1"/>
                    </a:solidFill>
                  </a:rPr>
                  <a:t>記事本文 </a:t>
                </a:r>
                <a14:m>
                  <m:oMath xmlns:m="http://schemas.openxmlformats.org/officeDocument/2006/math">
                    <m:sSub>
                      <m:sSubPr>
                        <m:ctrlPr>
                          <a:rPr lang="en-US" altLang="ja-JP" sz="2400" i="1" smtClean="0">
                            <a:solidFill>
                              <a:schemeClr val="tx1"/>
                            </a:solidFill>
                            <a:latin typeface="Cambria Math" panose="02040503050406030204" pitchFamily="18" charset="0"/>
                          </a:rPr>
                        </m:ctrlPr>
                      </m:sSubPr>
                      <m:e>
                        <m:r>
                          <a:rPr lang="en-US" altLang="ja-JP" sz="2400" b="0" i="1" smtClean="0">
                            <a:solidFill>
                              <a:schemeClr val="tx1"/>
                            </a:solidFill>
                            <a:latin typeface="Cambria Math" panose="02040503050406030204" pitchFamily="18" charset="0"/>
                          </a:rPr>
                          <m:t>𝐷</m:t>
                        </m:r>
                      </m:e>
                      <m:sub>
                        <m:r>
                          <a:rPr lang="en-US" altLang="ja-JP" sz="2400" b="0" i="1" smtClean="0">
                            <a:solidFill>
                              <a:schemeClr val="tx1"/>
                            </a:solidFill>
                            <a:latin typeface="Cambria Math" panose="02040503050406030204" pitchFamily="18" charset="0"/>
                          </a:rPr>
                          <m:t>𝑏𝑜𝑑𝑦</m:t>
                        </m:r>
                      </m:sub>
                    </m:sSub>
                  </m:oMath>
                </a14:m>
                <a:r>
                  <a:rPr lang="ja-JP" altLang="en-US" sz="2400" dirty="0">
                    <a:solidFill>
                      <a:schemeClr val="tx1"/>
                    </a:solidFill>
                  </a:rPr>
                  <a:t> などのメタデータから構成</a:t>
                </a:r>
                <a:endParaRPr lang="en-US" altLang="ja-JP" sz="2400" dirty="0">
                  <a:solidFill>
                    <a:schemeClr val="tx1"/>
                  </a:solidFill>
                </a:endParaRPr>
              </a:p>
              <a:p>
                <a:pPr marL="342900" indent="-342900">
                  <a:lnSpc>
                    <a:spcPct val="150000"/>
                  </a:lnSpc>
                  <a:buFont typeface="Arial" panose="020B0604020202020204" pitchFamily="34" charset="0"/>
                  <a:buChar char="•"/>
                </a:pPr>
                <a:r>
                  <a:rPr lang="ja-JP" altLang="en-US" sz="2400" dirty="0">
                    <a:solidFill>
                      <a:schemeClr val="tx1"/>
                    </a:solidFill>
                  </a:rPr>
                  <a:t>本研究では以下のようにラベルとカテゴリを対応</a:t>
                </a:r>
                <a:endParaRPr lang="en-US" altLang="ja-JP" sz="2400" dirty="0">
                  <a:solidFill>
                    <a:schemeClr val="tx1"/>
                  </a:solidFill>
                </a:endParaRPr>
              </a:p>
              <a:p>
                <a:pPr lvl="1"/>
                <a:r>
                  <a:rPr lang="en-US" altLang="ja-JP" sz="2400" dirty="0">
                    <a:solidFill>
                      <a:schemeClr val="tx1"/>
                    </a:solidFill>
                  </a:rPr>
                  <a:t>0 : </a:t>
                </a:r>
                <a:r>
                  <a:rPr lang="ja-JP" altLang="en-US" sz="2400" dirty="0">
                    <a:solidFill>
                      <a:schemeClr val="tx1"/>
                    </a:solidFill>
                  </a:rPr>
                  <a:t>独女通信</a:t>
                </a:r>
                <a:r>
                  <a:rPr lang="en-US" altLang="ja-JP" sz="2400" dirty="0">
                    <a:solidFill>
                      <a:schemeClr val="tx1"/>
                    </a:solidFill>
                  </a:rPr>
                  <a:t>				5 : Peachy 	</a:t>
                </a:r>
              </a:p>
              <a:p>
                <a:pPr lvl="1"/>
                <a:r>
                  <a:rPr lang="en-US" altLang="ja-JP" sz="2400" dirty="0">
                    <a:solidFill>
                      <a:schemeClr val="tx1"/>
                    </a:solidFill>
                  </a:rPr>
                  <a:t>1 : IT </a:t>
                </a:r>
                <a:r>
                  <a:rPr lang="ja-JP" altLang="en-US" sz="2400" dirty="0">
                    <a:solidFill>
                      <a:schemeClr val="tx1"/>
                    </a:solidFill>
                  </a:rPr>
                  <a:t>ライフハック</a:t>
                </a:r>
                <a:r>
                  <a:rPr lang="en-US" altLang="ja-JP" sz="2400" dirty="0">
                    <a:solidFill>
                      <a:schemeClr val="tx1"/>
                    </a:solidFill>
                  </a:rPr>
                  <a:t>		6 : </a:t>
                </a:r>
                <a:r>
                  <a:rPr lang="ja-JP" altLang="en-US" sz="2400" dirty="0">
                    <a:solidFill>
                      <a:schemeClr val="tx1"/>
                    </a:solidFill>
                  </a:rPr>
                  <a:t>エスマックス</a:t>
                </a:r>
                <a:endParaRPr lang="en-US" altLang="ja-JP" sz="2400" dirty="0">
                  <a:solidFill>
                    <a:schemeClr val="tx1"/>
                  </a:solidFill>
                </a:endParaRPr>
              </a:p>
              <a:p>
                <a:pPr lvl="1"/>
                <a:r>
                  <a:rPr lang="en-US" altLang="ja-JP" sz="2400" dirty="0">
                    <a:solidFill>
                      <a:schemeClr val="tx1"/>
                    </a:solidFill>
                  </a:rPr>
                  <a:t>2 : </a:t>
                </a:r>
                <a:r>
                  <a:rPr lang="ja-JP" altLang="en-US" sz="2400" dirty="0">
                    <a:solidFill>
                      <a:schemeClr val="tx1"/>
                    </a:solidFill>
                  </a:rPr>
                  <a:t>家電チャンネル</a:t>
                </a:r>
                <a:r>
                  <a:rPr lang="en-US" altLang="ja-JP" sz="2400" dirty="0">
                    <a:solidFill>
                      <a:schemeClr val="tx1"/>
                    </a:solidFill>
                  </a:rPr>
                  <a:t>	 	7 : Sports Watch 	</a:t>
                </a:r>
              </a:p>
              <a:p>
                <a:pPr lvl="1"/>
                <a:r>
                  <a:rPr lang="en-US" altLang="ja-JP" sz="2400" dirty="0">
                    <a:solidFill>
                      <a:schemeClr val="tx1"/>
                    </a:solidFill>
                  </a:rPr>
                  <a:t>3 : livedoor HOMME 	8 : </a:t>
                </a:r>
                <a:r>
                  <a:rPr lang="ja-JP" altLang="en-US" sz="2400" dirty="0">
                    <a:solidFill>
                      <a:schemeClr val="tx1"/>
                    </a:solidFill>
                  </a:rPr>
                  <a:t>トピックニュース</a:t>
                </a:r>
                <a:r>
                  <a:rPr lang="en-US" altLang="ja-JP" sz="2400" dirty="0">
                    <a:solidFill>
                      <a:schemeClr val="tx1"/>
                    </a:solidFill>
                  </a:rPr>
                  <a:t>	</a:t>
                </a:r>
              </a:p>
              <a:p>
                <a:pPr lvl="1"/>
                <a:r>
                  <a:rPr lang="en-US" altLang="ja-JP" sz="2400" dirty="0">
                    <a:solidFill>
                      <a:schemeClr val="tx1"/>
                    </a:solidFill>
                  </a:rPr>
                  <a:t>4 : MOVIE ENTER 	</a:t>
                </a:r>
              </a:p>
            </p:txBody>
          </p:sp>
        </mc:Choice>
        <mc:Fallback xmlns="">
          <p:sp>
            <p:nvSpPr>
              <p:cNvPr id="3" name="テキスト ボックス 2">
                <a:extLst>
                  <a:ext uri="{FF2B5EF4-FFF2-40B4-BE49-F238E27FC236}">
                    <a16:creationId xmlns:a16="http://schemas.microsoft.com/office/drawing/2014/main" id="{E5CB2120-483C-FDD6-1198-B853613B3E6F}"/>
                  </a:ext>
                </a:extLst>
              </p:cNvPr>
              <p:cNvSpPr txBox="1">
                <a:spLocks noRot="1" noChangeAspect="1" noMove="1" noResize="1" noEditPoints="1" noAdjustHandles="1" noChangeArrowheads="1" noChangeShapeType="1" noTextEdit="1"/>
              </p:cNvSpPr>
              <p:nvPr/>
            </p:nvSpPr>
            <p:spPr>
              <a:xfrm>
                <a:off x="331353" y="2023276"/>
                <a:ext cx="8567320" cy="4708981"/>
              </a:xfrm>
              <a:prstGeom prst="rect">
                <a:avLst/>
              </a:prstGeom>
              <a:blipFill>
                <a:blip r:embed="rId4"/>
                <a:stretch>
                  <a:fillRect l="-925" b="-297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857091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29697-2840-2754-B68E-D01412971489}"/>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Google Shape;92;p14">
                <a:extLst>
                  <a:ext uri="{FF2B5EF4-FFF2-40B4-BE49-F238E27FC236}">
                    <a16:creationId xmlns:a16="http://schemas.microsoft.com/office/drawing/2014/main" id="{BD595E9D-5A22-2B7E-1CE1-9294B62F59C2}"/>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要約文 </a:t>
                </a:r>
                <a14:m>
                  <m:oMath xmlns:m="http://schemas.openxmlformats.org/officeDocument/2006/math">
                    <m:sSub>
                      <m:sSubPr>
                        <m:ctrlPr>
                          <a:rPr lang="en-US" altLang="ja-JP" sz="3200" b="1" i="1" smtClean="0">
                            <a:latin typeface="Cambria Math" panose="02040503050406030204" pitchFamily="18" charset="0"/>
                          </a:rPr>
                        </m:ctrlPr>
                      </m:sSubPr>
                      <m:e>
                        <m:r>
                          <a:rPr lang="en-US" altLang="ja-JP" sz="3200" b="1" i="1" smtClean="0">
                            <a:latin typeface="Cambria Math" panose="02040503050406030204" pitchFamily="18" charset="0"/>
                          </a:rPr>
                          <m:t>𝑫</m:t>
                        </m:r>
                      </m:e>
                      <m:sub>
                        <m:r>
                          <a:rPr lang="en-US" altLang="ja-JP" sz="3200" b="1" i="1" smtClean="0">
                            <a:latin typeface="Cambria Math" panose="02040503050406030204" pitchFamily="18" charset="0"/>
                          </a:rPr>
                          <m:t>𝒔𝒖𝒎𝒎𝒂𝒓𝒚</m:t>
                        </m:r>
                      </m:sub>
                    </m:sSub>
                  </m:oMath>
                </a14:m>
                <a:r>
                  <a:rPr lang="en-US" altLang="ja-JP" sz="3200" b="1" dirty="0">
                    <a:latin typeface="+mn-ea"/>
                  </a:rPr>
                  <a:t> </a:t>
                </a:r>
                <a:r>
                  <a:rPr lang="ja-JP" altLang="en-US" sz="3200" b="1" dirty="0">
                    <a:latin typeface="+mn-ea"/>
                  </a:rPr>
                  <a:t>の生成手法 </a:t>
                </a:r>
                <a:r>
                  <a:rPr lang="en-US" altLang="ja-JP" sz="2400" b="1" dirty="0">
                    <a:latin typeface="+mn-ea"/>
                  </a:rPr>
                  <a:t>(PLaMo API </a:t>
                </a:r>
                <a:r>
                  <a:rPr lang="ja-JP" altLang="en-US" sz="2400" b="1" dirty="0">
                    <a:latin typeface="+mn-ea"/>
                  </a:rPr>
                  <a:t>を使用</a:t>
                </a:r>
                <a:r>
                  <a:rPr lang="en-US" altLang="ja-JP" sz="2400" b="1" dirty="0">
                    <a:latin typeface="+mn-ea"/>
                  </a:rPr>
                  <a:t>)</a:t>
                </a: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r>
                  <a:rPr lang="ja-JP" altLang="en-US" sz="2400" b="1" dirty="0">
                    <a:latin typeface="+mn-ea"/>
                  </a:rPr>
                  <a:t>・プロンプトの作成</a:t>
                </a: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mc:Choice>
        <mc:Fallback xmlns="">
          <p:sp>
            <p:nvSpPr>
              <p:cNvPr id="10" name="Google Shape;92;p14">
                <a:extLst>
                  <a:ext uri="{FF2B5EF4-FFF2-40B4-BE49-F238E27FC236}">
                    <a16:creationId xmlns:a16="http://schemas.microsoft.com/office/drawing/2014/main" id="{BD595E9D-5A22-2B7E-1CE1-9294B62F59C2}"/>
                  </a:ext>
                </a:extLst>
              </p:cNvPr>
              <p:cNvSpPr txBox="1">
                <a:spLocks noRot="1" noChangeAspect="1" noMove="1" noResize="1" noEditPoints="1" noAdjustHandles="1" noChangeArrowheads="1" noChangeShapeType="1" noTextEdit="1"/>
              </p:cNvSpPr>
              <p:nvPr/>
            </p:nvSpPr>
            <p:spPr>
              <a:xfrm>
                <a:off x="119742" y="694730"/>
                <a:ext cx="8633965" cy="732078"/>
              </a:xfrm>
              <a:prstGeom prst="rect">
                <a:avLst/>
              </a:prstGeom>
              <a:blipFill>
                <a:blip r:embed="rId3"/>
                <a:stretch>
                  <a:fillRect l="-1836" t="-8333" r="-282" b="-110000"/>
                </a:stretch>
              </a:blipFill>
              <a:ln>
                <a:noFill/>
              </a:ln>
            </p:spPr>
            <p:txBody>
              <a:bodyPr/>
              <a:lstStyle/>
              <a:p>
                <a:r>
                  <a:rPr lang="ja-JP" altLang="en-US">
                    <a:noFill/>
                  </a:rPr>
                  <a:t> </a:t>
                </a:r>
              </a:p>
            </p:txBody>
          </p:sp>
        </mc:Fallback>
      </mc:AlternateContent>
      <p:sp>
        <p:nvSpPr>
          <p:cNvPr id="7" name="スライド番号プレースホルダー 6">
            <a:extLst>
              <a:ext uri="{FF2B5EF4-FFF2-40B4-BE49-F238E27FC236}">
                <a16:creationId xmlns:a16="http://schemas.microsoft.com/office/drawing/2014/main" id="{F5BB85A6-0C70-3149-AAE8-0C7544CAE464}"/>
              </a:ext>
            </a:extLst>
          </p:cNvPr>
          <p:cNvSpPr>
            <a:spLocks noGrp="1"/>
          </p:cNvSpPr>
          <p:nvPr>
            <p:ph type="sldNum" sz="quarter" idx="12"/>
          </p:nvPr>
        </p:nvSpPr>
        <p:spPr/>
        <p:txBody>
          <a:bodyPr/>
          <a:lstStyle/>
          <a:p>
            <a:fld id="{84E5AB44-6C43-4864-84E5-D75B94A07FCF}" type="slidenum">
              <a:rPr kumimoji="1" lang="ja-JP" altLang="en-US" smtClean="0"/>
              <a:t>15</a:t>
            </a:fld>
            <a:endParaRPr kumimoji="1" lang="ja-JP" altLang="en-US"/>
          </a:p>
        </p:txBody>
      </p:sp>
      <p:pic>
        <p:nvPicPr>
          <p:cNvPr id="4" name="図 3" descr="図形&#10;&#10;中程度の精度で自動的に生成された説明">
            <a:extLst>
              <a:ext uri="{FF2B5EF4-FFF2-40B4-BE49-F238E27FC236}">
                <a16:creationId xmlns:a16="http://schemas.microsoft.com/office/drawing/2014/main" id="{4FC8E9BC-F8F8-EBE0-CF20-3DC2F56BF93F}"/>
              </a:ext>
            </a:extLst>
          </p:cNvPr>
          <p:cNvPicPr>
            <a:picLocks noChangeAspect="1"/>
          </p:cNvPicPr>
          <p:nvPr/>
        </p:nvPicPr>
        <p:blipFill>
          <a:blip r:embed="rId4">
            <a:extLst>
              <a:ext uri="{28A0092B-C50C-407E-A947-70E740481C1C}">
                <a14:useLocalDpi xmlns:a14="http://schemas.microsoft.com/office/drawing/2010/main" val="0"/>
              </a:ext>
            </a:extLst>
          </a:blip>
          <a:srcRect b="-2247"/>
          <a:stretch/>
        </p:blipFill>
        <p:spPr>
          <a:xfrm>
            <a:off x="0" y="2075363"/>
            <a:ext cx="9144000" cy="1810838"/>
          </a:xfrm>
          <a:prstGeom prst="roundRect">
            <a:avLst>
              <a:gd name="adj" fmla="val 8594"/>
            </a:avLst>
          </a:prstGeom>
          <a:solidFill>
            <a:srgbClr val="FFFFFF">
              <a:shade val="85000"/>
            </a:srgbClr>
          </a:solidFill>
          <a:ln>
            <a:noFill/>
          </a:ln>
          <a:effectLst/>
        </p:spPr>
      </p:pic>
      <p:pic>
        <p:nvPicPr>
          <p:cNvPr id="5" name="図 4" descr="図形&#10;&#10;中程度の精度で自動的に生成された説明">
            <a:extLst>
              <a:ext uri="{FF2B5EF4-FFF2-40B4-BE49-F238E27FC236}">
                <a16:creationId xmlns:a16="http://schemas.microsoft.com/office/drawing/2014/main" id="{4CF7BD85-3ABC-1C02-CCC0-7C50E5BF0BE8}"/>
              </a:ext>
            </a:extLst>
          </p:cNvPr>
          <p:cNvPicPr>
            <a:picLocks noChangeAspect="1"/>
          </p:cNvPicPr>
          <p:nvPr/>
        </p:nvPicPr>
        <p:blipFill rotWithShape="1">
          <a:blip r:embed="rId5"/>
          <a:srcRect l="2521" t="-1120" b="73489"/>
          <a:stretch/>
        </p:blipFill>
        <p:spPr>
          <a:xfrm>
            <a:off x="3380230" y="2191374"/>
            <a:ext cx="4707584" cy="207251"/>
          </a:xfrm>
          <a:prstGeom prst="rect">
            <a:avLst/>
          </a:prstGeom>
        </p:spPr>
      </p:pic>
      <p:sp>
        <p:nvSpPr>
          <p:cNvPr id="6" name="テキスト ボックス 5">
            <a:extLst>
              <a:ext uri="{FF2B5EF4-FFF2-40B4-BE49-F238E27FC236}">
                <a16:creationId xmlns:a16="http://schemas.microsoft.com/office/drawing/2014/main" id="{A85EAC24-FAEB-45F5-902D-259DEF5C176C}"/>
              </a:ext>
            </a:extLst>
          </p:cNvPr>
          <p:cNvSpPr txBox="1"/>
          <p:nvPr/>
        </p:nvSpPr>
        <p:spPr>
          <a:xfrm>
            <a:off x="4436724" y="6543385"/>
            <a:ext cx="4562272" cy="276999"/>
          </a:xfrm>
          <a:prstGeom prst="rect">
            <a:avLst/>
          </a:prstGeom>
          <a:noFill/>
          <a:ln>
            <a:solidFill>
              <a:schemeClr val="tx1">
                <a:lumMod val="75000"/>
              </a:schemeClr>
            </a:solidFill>
            <a:prstDash val="sysDash"/>
          </a:ln>
        </p:spPr>
        <p:txBody>
          <a:bodyPr wrap="square" rtlCol="0">
            <a:spAutoFit/>
          </a:bodyPr>
          <a:lstStyle/>
          <a:p>
            <a:r>
              <a:rPr lang="en-US" altLang="ja-JP" sz="1200" dirty="0">
                <a:latin typeface="+mn-ea"/>
                <a:ea typeface="+mn-ea"/>
              </a:rPr>
              <a:t>Preferred Elements, </a:t>
            </a:r>
            <a:r>
              <a:rPr lang="en-US" altLang="ja-JP" sz="1200" dirty="0">
                <a:latin typeface="+mn-ea"/>
                <a:ea typeface="+mn-ea"/>
                <a:hlinkClick r:id="rId6"/>
              </a:rPr>
              <a:t>https://plamo.preferredai.jp/</a:t>
            </a:r>
            <a:r>
              <a:rPr lang="en-US" altLang="ja-JP" sz="1200" dirty="0">
                <a:latin typeface="+mn-ea"/>
                <a:ea typeface="+mn-ea"/>
              </a:rPr>
              <a:t>, 2024.</a:t>
            </a:r>
            <a:endParaRPr kumimoji="1" lang="ja-JP" altLang="en-US" sz="1200" dirty="0"/>
          </a:p>
        </p:txBody>
      </p:sp>
      <p:pic>
        <p:nvPicPr>
          <p:cNvPr id="8" name="図 7" descr="タイムライン&#10;&#10;自動的に生成された説明">
            <a:extLst>
              <a:ext uri="{FF2B5EF4-FFF2-40B4-BE49-F238E27FC236}">
                <a16:creationId xmlns:a16="http://schemas.microsoft.com/office/drawing/2014/main" id="{CF5113EB-53A9-D5FB-41C9-F9406CCB3466}"/>
              </a:ext>
            </a:extLst>
          </p:cNvPr>
          <p:cNvPicPr>
            <a:picLocks noChangeAspect="1"/>
          </p:cNvPicPr>
          <p:nvPr/>
        </p:nvPicPr>
        <p:blipFill>
          <a:blip r:embed="rId7">
            <a:extLst>
              <a:ext uri="{28A0092B-C50C-407E-A947-70E740481C1C}">
                <a14:useLocalDpi xmlns:a14="http://schemas.microsoft.com/office/drawing/2010/main" val="0"/>
              </a:ext>
            </a:extLst>
          </a:blip>
          <a:srcRect t="46793"/>
          <a:stretch/>
        </p:blipFill>
        <p:spPr>
          <a:xfrm>
            <a:off x="1234938" y="3934305"/>
            <a:ext cx="6403572" cy="2560976"/>
          </a:xfrm>
          <a:prstGeom prst="rect">
            <a:avLst/>
          </a:prstGeom>
        </p:spPr>
      </p:pic>
    </p:spTree>
    <p:extLst>
      <p:ext uri="{BB962C8B-B14F-4D97-AF65-F5344CB8AC3E}">
        <p14:creationId xmlns:p14="http://schemas.microsoft.com/office/powerpoint/2010/main" val="1883587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32402-9170-DCE7-F619-C6103EC008F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Google Shape;92;p14">
                <a:extLst>
                  <a:ext uri="{FF2B5EF4-FFF2-40B4-BE49-F238E27FC236}">
                    <a16:creationId xmlns:a16="http://schemas.microsoft.com/office/drawing/2014/main" id="{4D7D1EA4-8756-6507-DF64-D24D252DD32D}"/>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要約文 </a:t>
                </a:r>
                <a14:m>
                  <m:oMath xmlns:m="http://schemas.openxmlformats.org/officeDocument/2006/math">
                    <m:sSub>
                      <m:sSubPr>
                        <m:ctrlPr>
                          <a:rPr lang="en-US" altLang="ja-JP" sz="3200" b="1" i="1" smtClean="0">
                            <a:latin typeface="Cambria Math" panose="02040503050406030204" pitchFamily="18" charset="0"/>
                          </a:rPr>
                        </m:ctrlPr>
                      </m:sSubPr>
                      <m:e>
                        <m:r>
                          <a:rPr lang="en-US" altLang="ja-JP" sz="3200" b="1" i="1" smtClean="0">
                            <a:latin typeface="Cambria Math" panose="02040503050406030204" pitchFamily="18" charset="0"/>
                          </a:rPr>
                          <m:t>𝑫</m:t>
                        </m:r>
                      </m:e>
                      <m:sub>
                        <m:r>
                          <a:rPr lang="en-US" altLang="ja-JP" sz="3200" b="1" i="1" smtClean="0">
                            <a:latin typeface="Cambria Math" panose="02040503050406030204" pitchFamily="18" charset="0"/>
                          </a:rPr>
                          <m:t>𝒔𝒖𝒎𝒎𝒂𝒓𝒚</m:t>
                        </m:r>
                      </m:sub>
                    </m:sSub>
                  </m:oMath>
                </a14:m>
                <a:r>
                  <a:rPr lang="en-US" altLang="ja-JP" sz="3200" b="1" dirty="0">
                    <a:latin typeface="+mn-ea"/>
                  </a:rPr>
                  <a:t> </a:t>
                </a:r>
                <a:r>
                  <a:rPr lang="ja-JP" altLang="en-US" sz="3200" b="1" dirty="0">
                    <a:latin typeface="+mn-ea"/>
                  </a:rPr>
                  <a:t>の生成例 </a:t>
                </a:r>
                <a:r>
                  <a:rPr lang="en-US" altLang="ja-JP" sz="2400" b="1" dirty="0">
                    <a:latin typeface="+mn-ea"/>
                  </a:rPr>
                  <a:t>(</a:t>
                </a:r>
                <a:r>
                  <a:rPr lang="ja-JP" altLang="en-US" sz="2400" b="1" dirty="0">
                    <a:latin typeface="+mn-ea"/>
                  </a:rPr>
                  <a:t>ラベル</a:t>
                </a:r>
                <a:r>
                  <a:rPr lang="en-US" altLang="ja-JP" sz="2400" b="1" dirty="0">
                    <a:latin typeface="+mn-ea"/>
                  </a:rPr>
                  <a:t>: </a:t>
                </a:r>
                <a:r>
                  <a:rPr lang="ja-JP" altLang="en-US" sz="2400" b="1" dirty="0">
                    <a:latin typeface="+mn-ea"/>
                  </a:rPr>
                  <a:t>独女通信</a:t>
                </a:r>
                <a:r>
                  <a:rPr lang="en-US" altLang="ja-JP" sz="2400" b="1" dirty="0">
                    <a:latin typeface="+mn-ea"/>
                  </a:rPr>
                  <a:t>)</a:t>
                </a:r>
                <a:endParaRPr lang="en-US" altLang="ja-JP"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mc:Choice>
        <mc:Fallback xmlns="">
          <p:sp>
            <p:nvSpPr>
              <p:cNvPr id="10" name="Google Shape;92;p14">
                <a:extLst>
                  <a:ext uri="{FF2B5EF4-FFF2-40B4-BE49-F238E27FC236}">
                    <a16:creationId xmlns:a16="http://schemas.microsoft.com/office/drawing/2014/main" id="{4D7D1EA4-8756-6507-DF64-D24D252DD32D}"/>
                  </a:ext>
                </a:extLst>
              </p:cNvPr>
              <p:cNvSpPr txBox="1">
                <a:spLocks noRot="1" noChangeAspect="1" noMove="1" noResize="1" noEditPoints="1" noAdjustHandles="1" noChangeArrowheads="1" noChangeShapeType="1" noTextEdit="1"/>
              </p:cNvSpPr>
              <p:nvPr/>
            </p:nvSpPr>
            <p:spPr>
              <a:xfrm>
                <a:off x="119742" y="694730"/>
                <a:ext cx="8633965" cy="732078"/>
              </a:xfrm>
              <a:prstGeom prst="rect">
                <a:avLst/>
              </a:prstGeom>
              <a:blipFill>
                <a:blip r:embed="rId3"/>
                <a:stretch>
                  <a:fillRect l="-1836" t="-8333" b="-9167"/>
                </a:stretch>
              </a:blipFill>
              <a:ln>
                <a:noFill/>
              </a:ln>
            </p:spPr>
            <p:txBody>
              <a:bodyPr/>
              <a:lstStyle/>
              <a:p>
                <a:r>
                  <a:rPr lang="ja-JP" altLang="en-US">
                    <a:noFill/>
                  </a:rPr>
                  <a:t> </a:t>
                </a:r>
              </a:p>
            </p:txBody>
          </p:sp>
        </mc:Fallback>
      </mc:AlternateContent>
      <p:sp>
        <p:nvSpPr>
          <p:cNvPr id="7" name="スライド番号プレースホルダー 6">
            <a:extLst>
              <a:ext uri="{FF2B5EF4-FFF2-40B4-BE49-F238E27FC236}">
                <a16:creationId xmlns:a16="http://schemas.microsoft.com/office/drawing/2014/main" id="{3460E376-A306-C762-4476-CDCDCD666147}"/>
              </a:ext>
            </a:extLst>
          </p:cNvPr>
          <p:cNvSpPr>
            <a:spLocks noGrp="1"/>
          </p:cNvSpPr>
          <p:nvPr>
            <p:ph type="sldNum" sz="quarter" idx="12"/>
          </p:nvPr>
        </p:nvSpPr>
        <p:spPr/>
        <p:txBody>
          <a:bodyPr/>
          <a:lstStyle/>
          <a:p>
            <a:fld id="{84E5AB44-6C43-4864-84E5-D75B94A07FCF}" type="slidenum">
              <a:rPr kumimoji="1" lang="ja-JP" altLang="en-US" smtClean="0"/>
              <a:t>16</a:t>
            </a:fld>
            <a:endParaRPr kumimoji="1" lang="ja-JP" altLang="en-US"/>
          </a:p>
        </p:txBody>
      </p:sp>
      <p:sp>
        <p:nvSpPr>
          <p:cNvPr id="2" name="テキスト ボックス 1">
            <a:extLst>
              <a:ext uri="{FF2B5EF4-FFF2-40B4-BE49-F238E27FC236}">
                <a16:creationId xmlns:a16="http://schemas.microsoft.com/office/drawing/2014/main" id="{0EF79425-C8A0-FEC2-F626-3EE7C22EE560}"/>
              </a:ext>
            </a:extLst>
          </p:cNvPr>
          <p:cNvSpPr txBox="1"/>
          <p:nvPr/>
        </p:nvSpPr>
        <p:spPr>
          <a:xfrm>
            <a:off x="245327" y="1561170"/>
            <a:ext cx="4895385" cy="4893647"/>
          </a:xfrm>
          <a:prstGeom prst="rect">
            <a:avLst/>
          </a:prstGeom>
          <a:solidFill>
            <a:schemeClr val="tx1"/>
          </a:solidFill>
        </p:spPr>
        <p:txBody>
          <a:bodyPr wrap="square" rtlCol="0">
            <a:spAutoFit/>
          </a:bodyPr>
          <a:lstStyle/>
          <a:p>
            <a:r>
              <a:rPr kumimoji="1" lang="en-US" altLang="ja-JP" sz="1200" b="0" i="0" dirty="0">
                <a:solidFill>
                  <a:sysClr val="windowText" lastClr="000000"/>
                </a:solidFill>
                <a:effectLst/>
                <a:latin typeface="Courier New" panose="02070309020205020404" pitchFamily="49" charset="0"/>
              </a:rPr>
              <a:t>【</a:t>
            </a:r>
            <a:r>
              <a:rPr lang="ja-JP" altLang="en-US" sz="1200" b="0" i="0" dirty="0">
                <a:solidFill>
                  <a:sysClr val="windowText" lastClr="000000"/>
                </a:solidFill>
                <a:effectLst/>
                <a:latin typeface="Courier New" panose="02070309020205020404" pitchFamily="49" charset="0"/>
              </a:rPr>
              <a:t>健康のために体張ります</a:t>
            </a:r>
            <a:r>
              <a:rPr lang="en-US" altLang="ja-JP" sz="1200" b="0" i="0" dirty="0">
                <a:solidFill>
                  <a:sysClr val="windowText" lastClr="000000"/>
                </a:solidFill>
                <a:effectLst/>
                <a:latin typeface="Courier New" panose="02070309020205020404" pitchFamily="49" charset="0"/>
              </a:rPr>
              <a:t>! Presented by </a:t>
            </a:r>
            <a:r>
              <a:rPr lang="ja-JP" altLang="en-US" sz="1200" b="0" i="0" dirty="0">
                <a:solidFill>
                  <a:sysClr val="windowText" lastClr="000000"/>
                </a:solidFill>
                <a:effectLst/>
                <a:latin typeface="Courier New" panose="02070309020205020404" pitchFamily="49" charset="0"/>
              </a:rPr>
              <a:t>ゆるっと</a:t>
            </a:r>
            <a:r>
              <a:rPr lang="en-US" altLang="ja-JP" sz="1200" b="0" i="0" dirty="0">
                <a:solidFill>
                  <a:sysClr val="windowText" lastClr="000000"/>
                </a:solidFill>
                <a:effectLst/>
                <a:latin typeface="Courier New" panose="02070309020205020404" pitchFamily="49" charset="0"/>
              </a:rPr>
              <a:t>café</a:t>
            </a:r>
            <a:r>
              <a:rPr kumimoji="1" lang="en-US" altLang="ja-JP" sz="1200" b="0" i="0" dirty="0">
                <a:solidFill>
                  <a:sysClr val="windowText" lastClr="000000"/>
                </a:solidFill>
                <a:effectLst/>
                <a:latin typeface="Courier New" panose="02070309020205020404" pitchFamily="49" charset="0"/>
              </a:rPr>
              <a:t>】</a:t>
            </a:r>
            <a:endParaRPr kumimoji="1" lang="en-US" altLang="ja-JP" sz="1200" dirty="0">
              <a:solidFill>
                <a:sysClr val="windowText" lastClr="000000"/>
              </a:solidFill>
            </a:endParaRPr>
          </a:p>
          <a:p>
            <a:endParaRPr kumimoji="1" lang="en-US" altLang="ja-JP" sz="1200" dirty="0">
              <a:solidFill>
                <a:sysClr val="windowText" lastClr="000000"/>
              </a:solidFill>
            </a:endParaRPr>
          </a:p>
          <a:p>
            <a:r>
              <a:rPr kumimoji="1" lang="ja-JP" altLang="en-US" sz="1200" dirty="0">
                <a:solidFill>
                  <a:sysClr val="windowText" lastClr="000000"/>
                </a:solidFill>
              </a:rPr>
              <a:t>みなさま、こんにちは</a:t>
            </a:r>
            <a:r>
              <a:rPr kumimoji="1" lang="en-US" altLang="ja-JP" sz="1200" dirty="0">
                <a:solidFill>
                  <a:sysClr val="windowText" lastClr="000000"/>
                </a:solidFill>
              </a:rPr>
              <a:t>!</a:t>
            </a:r>
          </a:p>
          <a:p>
            <a:r>
              <a:rPr kumimoji="1" lang="ja-JP" altLang="en-US" sz="1200" dirty="0">
                <a:solidFill>
                  <a:sysClr val="windowText" lastClr="000000"/>
                </a:solidFill>
              </a:rPr>
              <a:t>私は以前、「アラフォーだけど結婚したい</a:t>
            </a:r>
            <a:r>
              <a:rPr kumimoji="1" lang="en-US" altLang="ja-JP" sz="1200" dirty="0">
                <a:solidFill>
                  <a:sysClr val="windowText" lastClr="000000"/>
                </a:solidFill>
              </a:rPr>
              <a:t>!</a:t>
            </a:r>
            <a:r>
              <a:rPr kumimoji="1" lang="ja-JP" altLang="en-US" sz="1200" dirty="0">
                <a:solidFill>
                  <a:sysClr val="windowText" lastClr="000000"/>
                </a:solidFill>
              </a:rPr>
              <a:t>」という</a:t>
            </a:r>
          </a:p>
          <a:p>
            <a:r>
              <a:rPr kumimoji="1" lang="ja-JP" altLang="en-US" sz="1200" dirty="0">
                <a:solidFill>
                  <a:sysClr val="windowText" lastClr="000000"/>
                </a:solidFill>
              </a:rPr>
              <a:t>コラムを書かせていただいた漫画家の</a:t>
            </a:r>
            <a:r>
              <a:rPr kumimoji="1" lang="ja-JP" altLang="en-US" sz="1200" dirty="0">
                <a:solidFill>
                  <a:sysClr val="windowText" lastClr="000000"/>
                </a:solidFill>
                <a:highlight>
                  <a:srgbClr val="F4B54B"/>
                </a:highlight>
              </a:rPr>
              <a:t>尾形未紀</a:t>
            </a:r>
            <a:r>
              <a:rPr kumimoji="1" lang="ja-JP" altLang="en-US" sz="1200" dirty="0">
                <a:solidFill>
                  <a:sysClr val="windowText" lastClr="000000"/>
                </a:solidFill>
              </a:rPr>
              <a:t>です。</a:t>
            </a:r>
          </a:p>
          <a:p>
            <a:r>
              <a:rPr kumimoji="1" lang="en-US" altLang="ja-JP" sz="1200" dirty="0">
                <a:solidFill>
                  <a:sysClr val="windowText" lastClr="000000"/>
                </a:solidFill>
              </a:rPr>
              <a:t>40</a:t>
            </a:r>
            <a:r>
              <a:rPr kumimoji="1" lang="ja-JP" altLang="en-US" sz="1200" dirty="0">
                <a:solidFill>
                  <a:sysClr val="windowText" lastClr="000000"/>
                </a:solidFill>
              </a:rPr>
              <a:t>代半ばで結婚した私たち夫婦。子供はできるかどうかまだわからないし、親ももうかなりいい年だから、あまり頼ることもできない</a:t>
            </a:r>
            <a:r>
              <a:rPr kumimoji="1" lang="en-US" altLang="ja-JP" sz="1200" dirty="0">
                <a:solidFill>
                  <a:sysClr val="windowText" lastClr="000000"/>
                </a:solidFill>
              </a:rPr>
              <a:t>!</a:t>
            </a:r>
          </a:p>
          <a:p>
            <a:r>
              <a:rPr kumimoji="1" lang="ja-JP" altLang="en-US" sz="1200" dirty="0">
                <a:solidFill>
                  <a:sysClr val="windowText" lastClr="000000"/>
                </a:solidFill>
              </a:rPr>
              <a:t>だから夫婦</a:t>
            </a:r>
            <a:r>
              <a:rPr kumimoji="1" lang="en-US" altLang="ja-JP" sz="1200" dirty="0">
                <a:solidFill>
                  <a:sysClr val="windowText" lastClr="000000"/>
                </a:solidFill>
              </a:rPr>
              <a:t>2</a:t>
            </a:r>
            <a:r>
              <a:rPr kumimoji="1" lang="ja-JP" altLang="en-US" sz="1200" dirty="0">
                <a:solidFill>
                  <a:sysClr val="windowText" lastClr="000000"/>
                </a:solidFill>
              </a:rPr>
              <a:t>人でしっかり支えあって生きていかなくてはいけないと思う今日この頃</a:t>
            </a:r>
            <a:r>
              <a:rPr kumimoji="1" lang="en-US" altLang="ja-JP" sz="1200" dirty="0">
                <a:solidFill>
                  <a:sysClr val="windowText" lastClr="000000"/>
                </a:solidFill>
              </a:rPr>
              <a:t>...</a:t>
            </a:r>
            <a:r>
              <a:rPr kumimoji="1" lang="ja-JP" altLang="en-US" sz="1200" dirty="0">
                <a:solidFill>
                  <a:sysClr val="windowText" lastClr="000000"/>
                </a:solidFill>
              </a:rPr>
              <a:t>。でも、そんなときに気になるのが「健康」。</a:t>
            </a:r>
          </a:p>
          <a:p>
            <a:r>
              <a:rPr kumimoji="1" lang="ja-JP" altLang="en-US" sz="1200" dirty="0">
                <a:solidFill>
                  <a:sysClr val="windowText" lastClr="000000"/>
                </a:solidFill>
              </a:rPr>
              <a:t>長生きしても健康じゃなきゃ、楽しくないもんね</a:t>
            </a:r>
            <a:r>
              <a:rPr kumimoji="1" lang="en-US" altLang="ja-JP" sz="1200" dirty="0">
                <a:solidFill>
                  <a:sysClr val="windowText" lastClr="000000"/>
                </a:solidFill>
              </a:rPr>
              <a:t>?</a:t>
            </a:r>
          </a:p>
          <a:p>
            <a:r>
              <a:rPr kumimoji="1" lang="ja-JP" altLang="en-US" sz="1200" dirty="0">
                <a:solidFill>
                  <a:sysClr val="windowText" lastClr="000000"/>
                </a:solidFill>
                <a:highlight>
                  <a:srgbClr val="E05073"/>
                </a:highlight>
              </a:rPr>
              <a:t>独女</a:t>
            </a:r>
            <a:r>
              <a:rPr kumimoji="1" lang="ja-JP" altLang="en-US" sz="1200" dirty="0">
                <a:solidFill>
                  <a:sysClr val="windowText" lastClr="000000"/>
                </a:solidFill>
              </a:rPr>
              <a:t>のみなさんも、年々老いてくるにしたがって、増えてくる悩みに頭を抱えてるのでは</a:t>
            </a:r>
            <a:r>
              <a:rPr kumimoji="1" lang="en-US" altLang="ja-JP" sz="1200" dirty="0">
                <a:solidFill>
                  <a:sysClr val="windowText" lastClr="000000"/>
                </a:solidFill>
              </a:rPr>
              <a:t>!?</a:t>
            </a:r>
            <a:r>
              <a:rPr kumimoji="1" lang="ja-JP" altLang="en-US" sz="1200" dirty="0">
                <a:solidFill>
                  <a:sysClr val="windowText" lastClr="000000"/>
                </a:solidFill>
              </a:rPr>
              <a:t> 疲れがとれにくくなったり、シミやしわが増えてきたり、二日酔いがなかなか治らなかったり</a:t>
            </a:r>
            <a:r>
              <a:rPr kumimoji="1" lang="en-US" altLang="ja-JP" sz="1200" dirty="0">
                <a:solidFill>
                  <a:sysClr val="windowText" lastClr="000000"/>
                </a:solidFill>
              </a:rPr>
              <a:t>...</a:t>
            </a:r>
          </a:p>
          <a:p>
            <a:r>
              <a:rPr kumimoji="1" lang="ja-JP" altLang="en-US" sz="1200" dirty="0">
                <a:solidFill>
                  <a:sysClr val="windowText" lastClr="000000"/>
                </a:solidFill>
              </a:rPr>
              <a:t>さらに、病気で入院したりする友達や知り合いも増えているのでは</a:t>
            </a:r>
            <a:r>
              <a:rPr kumimoji="1" lang="en-US" altLang="ja-JP" sz="1200" dirty="0">
                <a:solidFill>
                  <a:sysClr val="windowText" lastClr="000000"/>
                </a:solidFill>
              </a:rPr>
              <a:t>?</a:t>
            </a:r>
          </a:p>
          <a:p>
            <a:r>
              <a:rPr kumimoji="1" lang="ja-JP" altLang="en-US" sz="1200" dirty="0">
                <a:solidFill>
                  <a:sysClr val="windowText" lastClr="000000"/>
                </a:solidFill>
              </a:rPr>
              <a:t>体にいろいろと不具合が出始めてる頃ではないでしょうか</a:t>
            </a:r>
            <a:r>
              <a:rPr kumimoji="1" lang="en-US" altLang="ja-JP" sz="1200" dirty="0">
                <a:solidFill>
                  <a:sysClr val="windowText" lastClr="000000"/>
                </a:solidFill>
              </a:rPr>
              <a:t>...!?</a:t>
            </a:r>
          </a:p>
          <a:p>
            <a:r>
              <a:rPr kumimoji="1" lang="ja-JP" altLang="en-US" sz="1200" dirty="0">
                <a:solidFill>
                  <a:sysClr val="windowText" lastClr="000000"/>
                </a:solidFill>
              </a:rPr>
              <a:t>私の担当編集のアラサー女子も、</a:t>
            </a:r>
          </a:p>
          <a:p>
            <a:r>
              <a:rPr kumimoji="1" lang="ja-JP" altLang="en-US" sz="1200" dirty="0">
                <a:solidFill>
                  <a:sysClr val="windowText" lastClr="000000"/>
                </a:solidFill>
              </a:rPr>
              <a:t>「最近、髪が薄くなってきた</a:t>
            </a:r>
            <a:r>
              <a:rPr kumimoji="1" lang="en-US" altLang="ja-JP" sz="1200" dirty="0">
                <a:solidFill>
                  <a:sysClr val="windowText" lastClr="000000"/>
                </a:solidFill>
              </a:rPr>
              <a:t>...</a:t>
            </a:r>
            <a:r>
              <a:rPr kumimoji="1" lang="ja-JP" altLang="en-US" sz="1200" dirty="0">
                <a:solidFill>
                  <a:sysClr val="windowText" lastClr="000000"/>
                </a:solidFill>
              </a:rPr>
              <a:t>」と嘆いてます</a:t>
            </a:r>
            <a:r>
              <a:rPr kumimoji="1" lang="en-US" altLang="ja-JP" sz="1200" dirty="0">
                <a:solidFill>
                  <a:sysClr val="windowText" lastClr="000000"/>
                </a:solidFill>
              </a:rPr>
              <a:t>(</a:t>
            </a:r>
            <a:r>
              <a:rPr kumimoji="1" lang="ja-JP" altLang="en-US" sz="1200" dirty="0">
                <a:solidFill>
                  <a:sysClr val="windowText" lastClr="000000"/>
                </a:solidFill>
              </a:rPr>
              <a:t>笑</a:t>
            </a:r>
            <a:r>
              <a:rPr kumimoji="1" lang="en-US" altLang="ja-JP" sz="1200" dirty="0">
                <a:solidFill>
                  <a:sysClr val="windowText" lastClr="000000"/>
                </a:solidFill>
              </a:rPr>
              <a:t>)</a:t>
            </a:r>
            <a:r>
              <a:rPr kumimoji="1" lang="ja-JP" altLang="en-US" sz="1200" dirty="0">
                <a:solidFill>
                  <a:sysClr val="windowText" lastClr="000000"/>
                </a:solidFill>
              </a:rPr>
              <a:t>。</a:t>
            </a:r>
          </a:p>
          <a:p>
            <a:r>
              <a:rPr kumimoji="1" lang="ja-JP" altLang="en-US" sz="1200" dirty="0">
                <a:solidFill>
                  <a:sysClr val="windowText" lastClr="000000"/>
                </a:solidFill>
              </a:rPr>
              <a:t>健康に関する悩みって、周りからは「気にしすぎ」と</a:t>
            </a:r>
          </a:p>
          <a:p>
            <a:r>
              <a:rPr kumimoji="1" lang="ja-JP" altLang="en-US" sz="1200" dirty="0">
                <a:solidFill>
                  <a:sysClr val="windowText" lastClr="000000"/>
                </a:solidFill>
              </a:rPr>
              <a:t>思うことでも、本人にとっては真剣だものね。</a:t>
            </a:r>
          </a:p>
          <a:p>
            <a:r>
              <a:rPr kumimoji="1" lang="ja-JP" altLang="en-US" sz="1200" dirty="0">
                <a:solidFill>
                  <a:sysClr val="windowText" lastClr="000000"/>
                </a:solidFill>
              </a:rPr>
              <a:t>そこで、みなさんの身近な健康や美容に関する悩みを</a:t>
            </a:r>
          </a:p>
          <a:p>
            <a:r>
              <a:rPr kumimoji="1" lang="ja-JP" altLang="en-US" sz="1200" dirty="0">
                <a:solidFill>
                  <a:sysClr val="windowText" lastClr="000000"/>
                </a:solidFill>
              </a:rPr>
              <a:t>私たち夫婦が解決していく「</a:t>
            </a:r>
            <a:r>
              <a:rPr kumimoji="1" lang="ja-JP" altLang="en-US" sz="1200" dirty="0">
                <a:solidFill>
                  <a:sysClr val="windowText" lastClr="000000"/>
                </a:solidFill>
                <a:highlight>
                  <a:srgbClr val="9DC3E6"/>
                </a:highlight>
              </a:rPr>
              <a:t>健康コミックエッセイ</a:t>
            </a:r>
            <a:r>
              <a:rPr kumimoji="1" lang="ja-JP" altLang="en-US" sz="1200" dirty="0">
                <a:solidFill>
                  <a:sysClr val="windowText" lastClr="000000"/>
                </a:solidFill>
              </a:rPr>
              <a:t>」を</a:t>
            </a:r>
          </a:p>
          <a:p>
            <a:r>
              <a:rPr kumimoji="1" lang="ja-JP" altLang="en-US" sz="1200" dirty="0">
                <a:solidFill>
                  <a:sysClr val="windowText" lastClr="000000"/>
                </a:solidFill>
              </a:rPr>
              <a:t>はじめることになりました</a:t>
            </a:r>
            <a:r>
              <a:rPr kumimoji="1" lang="en-US" altLang="ja-JP" sz="1200" dirty="0">
                <a:solidFill>
                  <a:sysClr val="windowText" lastClr="000000"/>
                </a:solidFill>
              </a:rPr>
              <a:t>!</a:t>
            </a:r>
          </a:p>
          <a:p>
            <a:r>
              <a:rPr kumimoji="1" lang="ja-JP" altLang="en-US" sz="1200" dirty="0">
                <a:solidFill>
                  <a:sysClr val="windowText" lastClr="000000"/>
                </a:solidFill>
              </a:rPr>
              <a:t>少しでも健康でいて、長生きを</a:t>
            </a:r>
            <a:r>
              <a:rPr kumimoji="1" lang="en-US" altLang="ja-JP" sz="1200" dirty="0">
                <a:solidFill>
                  <a:sysClr val="windowText" lastClr="000000"/>
                </a:solidFill>
              </a:rPr>
              <a:t>!</a:t>
            </a:r>
          </a:p>
          <a:p>
            <a:r>
              <a:rPr kumimoji="1" lang="ja-JP" altLang="en-US" sz="1200" dirty="0">
                <a:solidFill>
                  <a:sysClr val="windowText" lastClr="000000"/>
                </a:solidFill>
              </a:rPr>
              <a:t>それを目標にがんばりたいと思いますので、</a:t>
            </a:r>
          </a:p>
          <a:p>
            <a:r>
              <a:rPr kumimoji="1" lang="ja-JP" altLang="en-US" sz="1200" dirty="0">
                <a:solidFill>
                  <a:sysClr val="windowText" lastClr="000000"/>
                </a:solidFill>
                <a:highlight>
                  <a:srgbClr val="E05073"/>
                </a:highlight>
              </a:rPr>
              <a:t>独女</a:t>
            </a:r>
            <a:r>
              <a:rPr kumimoji="1" lang="ja-JP" altLang="en-US" sz="1200" dirty="0">
                <a:solidFill>
                  <a:sysClr val="windowText" lastClr="000000"/>
                </a:solidFill>
              </a:rPr>
              <a:t>のみなさんもぜひ読んでみてくださいね♪</a:t>
            </a:r>
          </a:p>
        </p:txBody>
      </p:sp>
      <p:sp>
        <p:nvSpPr>
          <p:cNvPr id="3" name="テキスト ボックス 2">
            <a:extLst>
              <a:ext uri="{FF2B5EF4-FFF2-40B4-BE49-F238E27FC236}">
                <a16:creationId xmlns:a16="http://schemas.microsoft.com/office/drawing/2014/main" id="{7AA34702-A164-E01F-F2AC-64C362C47ED2}"/>
              </a:ext>
            </a:extLst>
          </p:cNvPr>
          <p:cNvSpPr txBox="1"/>
          <p:nvPr/>
        </p:nvSpPr>
        <p:spPr>
          <a:xfrm>
            <a:off x="5289818" y="1561169"/>
            <a:ext cx="3608855" cy="2677656"/>
          </a:xfrm>
          <a:prstGeom prst="rect">
            <a:avLst/>
          </a:prstGeom>
          <a:solidFill>
            <a:schemeClr val="tx1"/>
          </a:solidFill>
        </p:spPr>
        <p:txBody>
          <a:bodyPr wrap="square" rtlCol="0">
            <a:spAutoFit/>
          </a:bodyPr>
          <a:lstStyle/>
          <a:p>
            <a:r>
              <a:rPr lang="ja-JP" altLang="en-US" sz="1200" b="0" i="0" dirty="0">
                <a:solidFill>
                  <a:sysClr val="windowText" lastClr="000000"/>
                </a:solidFill>
                <a:effectLst/>
                <a:latin typeface="Courier New" panose="02070309020205020404" pitchFamily="49" charset="0"/>
              </a:rPr>
              <a:t>この文章では、</a:t>
            </a:r>
            <a:r>
              <a:rPr lang="ja-JP" altLang="en-US" sz="1200" b="0" i="0" dirty="0">
                <a:solidFill>
                  <a:sysClr val="windowText" lastClr="000000"/>
                </a:solidFill>
                <a:effectLst/>
                <a:highlight>
                  <a:srgbClr val="F4B54B"/>
                </a:highlight>
                <a:latin typeface="Courier New" panose="02070309020205020404" pitchFamily="49" charset="0"/>
              </a:rPr>
              <a:t>尾形未紀</a:t>
            </a:r>
            <a:r>
              <a:rPr lang="ja-JP" altLang="en-US" sz="1200" b="0" i="0" dirty="0">
                <a:solidFill>
                  <a:sysClr val="windowText" lastClr="000000"/>
                </a:solidFill>
                <a:effectLst/>
                <a:latin typeface="Courier New" panose="02070309020205020404" pitchFamily="49" charset="0"/>
              </a:rPr>
              <a:t>の新シリーズ「</a:t>
            </a:r>
            <a:r>
              <a:rPr lang="ja-JP" altLang="en-US" sz="1200" b="0" i="0" dirty="0">
                <a:solidFill>
                  <a:sysClr val="windowText" lastClr="000000"/>
                </a:solidFill>
                <a:effectLst/>
                <a:highlight>
                  <a:srgbClr val="9DC3E6"/>
                </a:highlight>
                <a:latin typeface="Courier New" panose="02070309020205020404" pitchFamily="49" charset="0"/>
              </a:rPr>
              <a:t>健康コミックエッセイ</a:t>
            </a:r>
            <a:r>
              <a:rPr lang="ja-JP" altLang="en-US" sz="1200" b="0" i="0" dirty="0">
                <a:solidFill>
                  <a:sysClr val="windowText" lastClr="000000"/>
                </a:solidFill>
                <a:effectLst/>
                <a:latin typeface="Courier New" panose="02070309020205020404" pitchFamily="49" charset="0"/>
              </a:rPr>
              <a:t>」の紹介がされています。</a:t>
            </a:r>
            <a:endParaRPr lang="en-US" altLang="ja-JP" sz="1200" b="0" i="0" dirty="0">
              <a:solidFill>
                <a:sysClr val="windowText" lastClr="000000"/>
              </a:solidFill>
              <a:effectLst/>
              <a:latin typeface="Courier New" panose="02070309020205020404" pitchFamily="49" charset="0"/>
            </a:endParaRPr>
          </a:p>
          <a:p>
            <a:r>
              <a:rPr lang="ja-JP" altLang="en-US" sz="1200" b="0" i="0" dirty="0">
                <a:solidFill>
                  <a:sysClr val="windowText" lastClr="000000"/>
                </a:solidFill>
                <a:effectLst/>
                <a:latin typeface="Courier New" panose="02070309020205020404" pitchFamily="49" charset="0"/>
              </a:rPr>
              <a:t>このエッセイでは、健康や美容に関する身近な悩みについて取り上げ、解決策を探っていきます。尾形未紀と夫の夫婦二人三脚で、充実した健康的な生活を送るためのサポートを読者に提供する目的があるようです。具体的には、疲れやすさ、老化による見た目の変化、アルコールの影響、病気や入院に関する不安、髪の健康など、幅広いトピックが取り上げられる予定です。このエッセイは、主に</a:t>
            </a:r>
            <a:r>
              <a:rPr lang="ja-JP" altLang="en-US" sz="1200" b="0" i="0" dirty="0">
                <a:solidFill>
                  <a:sysClr val="windowText" lastClr="000000"/>
                </a:solidFill>
                <a:effectLst/>
                <a:highlight>
                  <a:srgbClr val="E05073"/>
                </a:highlight>
                <a:latin typeface="Courier New" panose="02070309020205020404" pitchFamily="49" charset="0"/>
              </a:rPr>
              <a:t>独女</a:t>
            </a:r>
            <a:r>
              <a:rPr lang="ja-JP" altLang="en-US" sz="1200" b="0" i="0" dirty="0">
                <a:solidFill>
                  <a:sysClr val="windowText" lastClr="000000"/>
                </a:solidFill>
                <a:effectLst/>
                <a:latin typeface="Courier New" panose="02070309020205020404" pitchFamily="49" charset="0"/>
              </a:rPr>
              <a:t>（独身女性）の健康や美容に関する悩みに焦点を当てていますが、健康に関心のある読者にとって有益な情報を提供することを目指しています。</a:t>
            </a:r>
            <a:endParaRPr kumimoji="1" lang="ja-JP" altLang="en-US" sz="1200" dirty="0">
              <a:solidFill>
                <a:sysClr val="windowText" lastClr="000000"/>
              </a:solidFill>
            </a:endParaRPr>
          </a:p>
        </p:txBody>
      </p:sp>
      <p:sp>
        <p:nvSpPr>
          <p:cNvPr id="4" name="テキスト ボックス 3">
            <a:extLst>
              <a:ext uri="{FF2B5EF4-FFF2-40B4-BE49-F238E27FC236}">
                <a16:creationId xmlns:a16="http://schemas.microsoft.com/office/drawing/2014/main" id="{B49DFED4-5B34-B1FD-13E2-6753A7770577}"/>
              </a:ext>
            </a:extLst>
          </p:cNvPr>
          <p:cNvSpPr txBox="1"/>
          <p:nvPr/>
        </p:nvSpPr>
        <p:spPr>
          <a:xfrm>
            <a:off x="5911381" y="4238825"/>
            <a:ext cx="2465913" cy="369332"/>
          </a:xfrm>
          <a:prstGeom prst="rect">
            <a:avLst/>
          </a:prstGeom>
          <a:noFill/>
        </p:spPr>
        <p:txBody>
          <a:bodyPr wrap="square" rtlCol="0">
            <a:spAutoFit/>
          </a:bodyPr>
          <a:lstStyle/>
          <a:p>
            <a:pPr algn="ctr"/>
            <a:r>
              <a:rPr kumimoji="1" lang="en-US" altLang="ja-JP" dirty="0"/>
              <a:t>&lt;</a:t>
            </a:r>
            <a:r>
              <a:rPr kumimoji="1" lang="ja-JP" altLang="en-US" dirty="0"/>
              <a:t>要約文</a:t>
            </a:r>
            <a:r>
              <a:rPr kumimoji="1" lang="en-US" altLang="ja-JP" dirty="0"/>
              <a:t>&gt;</a:t>
            </a:r>
            <a:endParaRPr kumimoji="1" lang="ja-JP" altLang="en-US" dirty="0"/>
          </a:p>
        </p:txBody>
      </p:sp>
      <p:sp>
        <p:nvSpPr>
          <p:cNvPr id="5" name="テキスト ボックス 4">
            <a:extLst>
              <a:ext uri="{FF2B5EF4-FFF2-40B4-BE49-F238E27FC236}">
                <a16:creationId xmlns:a16="http://schemas.microsoft.com/office/drawing/2014/main" id="{A2DC88BD-21B4-D421-C07D-E9599597A25E}"/>
              </a:ext>
            </a:extLst>
          </p:cNvPr>
          <p:cNvSpPr txBox="1"/>
          <p:nvPr/>
        </p:nvSpPr>
        <p:spPr>
          <a:xfrm>
            <a:off x="1460062" y="6454817"/>
            <a:ext cx="2465913" cy="369332"/>
          </a:xfrm>
          <a:prstGeom prst="rect">
            <a:avLst/>
          </a:prstGeom>
          <a:noFill/>
        </p:spPr>
        <p:txBody>
          <a:bodyPr wrap="square" rtlCol="0">
            <a:spAutoFit/>
          </a:bodyPr>
          <a:lstStyle/>
          <a:p>
            <a:pPr algn="ctr"/>
            <a:r>
              <a:rPr kumimoji="1" lang="en-US" altLang="ja-JP" dirty="0"/>
              <a:t>&lt;</a:t>
            </a:r>
            <a:r>
              <a:rPr kumimoji="1" lang="ja-JP" altLang="en-US" dirty="0"/>
              <a:t>原文</a:t>
            </a:r>
            <a:r>
              <a:rPr kumimoji="1" lang="en-US" altLang="ja-JP" dirty="0"/>
              <a:t>&gt;</a:t>
            </a:r>
            <a:endParaRPr kumimoji="1" lang="ja-JP" altLang="en-US" dirty="0"/>
          </a:p>
        </p:txBody>
      </p:sp>
    </p:spTree>
    <p:extLst>
      <p:ext uri="{BB962C8B-B14F-4D97-AF65-F5344CB8AC3E}">
        <p14:creationId xmlns:p14="http://schemas.microsoft.com/office/powerpoint/2010/main" val="406526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4CE7E-E2CE-933B-21B2-6B17CD80876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Google Shape;92;p14">
                <a:extLst>
                  <a:ext uri="{FF2B5EF4-FFF2-40B4-BE49-F238E27FC236}">
                    <a16:creationId xmlns:a16="http://schemas.microsoft.com/office/drawing/2014/main" id="{3468A080-055D-1E3B-9E13-F03BF2121CFC}"/>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要約文 </a:t>
                </a:r>
                <a14:m>
                  <m:oMath xmlns:m="http://schemas.openxmlformats.org/officeDocument/2006/math">
                    <m:sSub>
                      <m:sSubPr>
                        <m:ctrlPr>
                          <a:rPr lang="en-US" altLang="ja-JP" sz="3200" b="1" i="1" smtClean="0">
                            <a:latin typeface="Cambria Math" panose="02040503050406030204" pitchFamily="18" charset="0"/>
                          </a:rPr>
                        </m:ctrlPr>
                      </m:sSubPr>
                      <m:e>
                        <m:r>
                          <a:rPr lang="en-US" altLang="ja-JP" sz="3200" b="1" i="1" smtClean="0">
                            <a:latin typeface="Cambria Math" panose="02040503050406030204" pitchFamily="18" charset="0"/>
                          </a:rPr>
                          <m:t>𝑫</m:t>
                        </m:r>
                      </m:e>
                      <m:sub>
                        <m:r>
                          <a:rPr lang="en-US" altLang="ja-JP" sz="3200" b="1" i="1" smtClean="0">
                            <a:latin typeface="Cambria Math" panose="02040503050406030204" pitchFamily="18" charset="0"/>
                          </a:rPr>
                          <m:t>𝒔𝒖𝒎𝒎𝒂𝒓𝒚</m:t>
                        </m:r>
                      </m:sub>
                    </m:sSub>
                  </m:oMath>
                </a14:m>
                <a:r>
                  <a:rPr lang="en-US" altLang="ja-JP" sz="3200" b="1" dirty="0">
                    <a:latin typeface="+mn-ea"/>
                  </a:rPr>
                  <a:t> </a:t>
                </a:r>
                <a:r>
                  <a:rPr lang="ja-JP" altLang="en-US" sz="3200" b="1" dirty="0">
                    <a:latin typeface="+mn-ea"/>
                  </a:rPr>
                  <a:t>の生成例 </a:t>
                </a:r>
                <a:r>
                  <a:rPr lang="en-US" altLang="ja-JP" sz="2400" b="1" dirty="0">
                    <a:latin typeface="+mn-ea"/>
                  </a:rPr>
                  <a:t>(</a:t>
                </a:r>
                <a:r>
                  <a:rPr lang="ja-JP" altLang="en-US" sz="2400" b="1" dirty="0">
                    <a:latin typeface="+mn-ea"/>
                  </a:rPr>
                  <a:t>ラベル</a:t>
                </a:r>
                <a:r>
                  <a:rPr lang="en-US" altLang="ja-JP" sz="2400" b="1" dirty="0">
                    <a:latin typeface="+mn-ea"/>
                  </a:rPr>
                  <a:t>: MOVIE ENTER)</a:t>
                </a:r>
                <a:endParaRPr lang="en-US" altLang="ja-JP"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mc:Choice>
        <mc:Fallback xmlns="">
          <p:sp>
            <p:nvSpPr>
              <p:cNvPr id="10" name="Google Shape;92;p14">
                <a:extLst>
                  <a:ext uri="{FF2B5EF4-FFF2-40B4-BE49-F238E27FC236}">
                    <a16:creationId xmlns:a16="http://schemas.microsoft.com/office/drawing/2014/main" id="{3468A080-055D-1E3B-9E13-F03BF2121CFC}"/>
                  </a:ext>
                </a:extLst>
              </p:cNvPr>
              <p:cNvSpPr txBox="1">
                <a:spLocks noRot="1" noChangeAspect="1" noMove="1" noResize="1" noEditPoints="1" noAdjustHandles="1" noChangeArrowheads="1" noChangeShapeType="1" noTextEdit="1"/>
              </p:cNvSpPr>
              <p:nvPr/>
            </p:nvSpPr>
            <p:spPr>
              <a:xfrm>
                <a:off x="119742" y="694730"/>
                <a:ext cx="8633965" cy="732078"/>
              </a:xfrm>
              <a:prstGeom prst="rect">
                <a:avLst/>
              </a:prstGeom>
              <a:blipFill>
                <a:blip r:embed="rId3"/>
                <a:stretch>
                  <a:fillRect l="-1836" t="-8333" r="-847" b="-9167"/>
                </a:stretch>
              </a:blipFill>
              <a:ln>
                <a:noFill/>
              </a:ln>
            </p:spPr>
            <p:txBody>
              <a:bodyPr/>
              <a:lstStyle/>
              <a:p>
                <a:r>
                  <a:rPr lang="ja-JP" altLang="en-US">
                    <a:noFill/>
                  </a:rPr>
                  <a:t> </a:t>
                </a:r>
              </a:p>
            </p:txBody>
          </p:sp>
        </mc:Fallback>
      </mc:AlternateContent>
      <p:sp>
        <p:nvSpPr>
          <p:cNvPr id="7" name="スライド番号プレースホルダー 6">
            <a:extLst>
              <a:ext uri="{FF2B5EF4-FFF2-40B4-BE49-F238E27FC236}">
                <a16:creationId xmlns:a16="http://schemas.microsoft.com/office/drawing/2014/main" id="{C1051FA0-FB25-A574-1E6F-5D3058B1278B}"/>
              </a:ext>
            </a:extLst>
          </p:cNvPr>
          <p:cNvSpPr>
            <a:spLocks noGrp="1"/>
          </p:cNvSpPr>
          <p:nvPr>
            <p:ph type="sldNum" sz="quarter" idx="12"/>
          </p:nvPr>
        </p:nvSpPr>
        <p:spPr/>
        <p:txBody>
          <a:bodyPr/>
          <a:lstStyle/>
          <a:p>
            <a:fld id="{84E5AB44-6C43-4864-84E5-D75B94A07FCF}" type="slidenum">
              <a:rPr kumimoji="1" lang="ja-JP" altLang="en-US" smtClean="0"/>
              <a:t>17</a:t>
            </a:fld>
            <a:endParaRPr kumimoji="1" lang="ja-JP" altLang="en-US"/>
          </a:p>
        </p:txBody>
      </p:sp>
      <p:sp>
        <p:nvSpPr>
          <p:cNvPr id="2" name="テキスト ボックス 1">
            <a:extLst>
              <a:ext uri="{FF2B5EF4-FFF2-40B4-BE49-F238E27FC236}">
                <a16:creationId xmlns:a16="http://schemas.microsoft.com/office/drawing/2014/main" id="{DA902958-B321-84F3-CB19-68C739DB533E}"/>
              </a:ext>
            </a:extLst>
          </p:cNvPr>
          <p:cNvSpPr txBox="1"/>
          <p:nvPr/>
        </p:nvSpPr>
        <p:spPr>
          <a:xfrm>
            <a:off x="245327" y="1561170"/>
            <a:ext cx="4895385" cy="4860000"/>
          </a:xfrm>
          <a:prstGeom prst="rect">
            <a:avLst/>
          </a:prstGeom>
          <a:solidFill>
            <a:schemeClr val="tx1"/>
          </a:solidFill>
        </p:spPr>
        <p:txBody>
          <a:bodyPr wrap="square" rtlCol="0">
            <a:spAutoFit/>
          </a:bodyPr>
          <a:lstStyle/>
          <a:p>
            <a:r>
              <a:rPr lang="en-US" altLang="ja-JP" sz="1050" b="0" i="0" dirty="0">
                <a:solidFill>
                  <a:schemeClr val="bg1"/>
                </a:solidFill>
                <a:effectLst/>
                <a:latin typeface="Courier New" panose="02070309020205020404" pitchFamily="49" charset="0"/>
              </a:rPr>
              <a:t>【</a:t>
            </a:r>
            <a:r>
              <a:rPr lang="en-US" altLang="ja-JP" sz="1050" b="1" i="0" dirty="0">
                <a:solidFill>
                  <a:schemeClr val="bg1"/>
                </a:solidFill>
                <a:effectLst/>
                <a:latin typeface="Courier New" panose="02070309020205020404" pitchFamily="49" charset="0"/>
              </a:rPr>
              <a:t>C-3PO</a:t>
            </a:r>
            <a:r>
              <a:rPr lang="ja-JP" altLang="en-US" sz="1050" b="1" i="0" dirty="0">
                <a:solidFill>
                  <a:schemeClr val="bg1"/>
                </a:solidFill>
                <a:effectLst/>
                <a:latin typeface="Courier New" panose="02070309020205020404" pitchFamily="49" charset="0"/>
              </a:rPr>
              <a:t>が名場面を紹介する</a:t>
            </a:r>
            <a:r>
              <a:rPr lang="en-US" altLang="ja-JP" sz="1050" b="1" i="0" dirty="0">
                <a:solidFill>
                  <a:schemeClr val="bg1"/>
                </a:solidFill>
                <a:effectLst/>
                <a:latin typeface="Courier New" panose="02070309020205020404" pitchFamily="49" charset="0"/>
              </a:rPr>
              <a:t>『</a:t>
            </a:r>
            <a:r>
              <a:rPr lang="ja-JP" altLang="en-US" sz="1050" b="1" i="0" dirty="0">
                <a:solidFill>
                  <a:schemeClr val="bg1"/>
                </a:solidFill>
                <a:effectLst/>
                <a:highlight>
                  <a:srgbClr val="9DC3E6"/>
                </a:highlight>
                <a:latin typeface="Courier New" panose="02070309020205020404" pitchFamily="49" charset="0"/>
              </a:rPr>
              <a:t>スター・ウォーズ</a:t>
            </a:r>
            <a:r>
              <a:rPr lang="en-US" altLang="ja-JP" sz="1050" b="1" i="0" dirty="0">
                <a:solidFill>
                  <a:schemeClr val="bg1"/>
                </a:solidFill>
                <a:effectLst/>
                <a:latin typeface="Courier New" panose="02070309020205020404" pitchFamily="49" charset="0"/>
              </a:rPr>
              <a:t>in</a:t>
            </a:r>
            <a:r>
              <a:rPr lang="ja-JP" altLang="en-US" sz="1050" b="1" i="0" dirty="0">
                <a:solidFill>
                  <a:schemeClr val="bg1"/>
                </a:solidFill>
                <a:effectLst/>
                <a:latin typeface="Courier New" panose="02070309020205020404" pitchFamily="49" charset="0"/>
              </a:rPr>
              <a:t>コンサート</a:t>
            </a:r>
            <a:r>
              <a:rPr lang="en-US" altLang="ja-JP" sz="1050" b="1" i="0" dirty="0">
                <a:solidFill>
                  <a:schemeClr val="bg1"/>
                </a:solidFill>
                <a:effectLst/>
                <a:latin typeface="Courier New" panose="02070309020205020404" pitchFamily="49" charset="0"/>
              </a:rPr>
              <a:t>』</a:t>
            </a:r>
            <a:r>
              <a:rPr lang="ja-JP" altLang="en-US" sz="1050" b="1" i="0" dirty="0">
                <a:solidFill>
                  <a:schemeClr val="bg1"/>
                </a:solidFill>
                <a:effectLst/>
                <a:latin typeface="Courier New" panose="02070309020205020404" pitchFamily="49" charset="0"/>
              </a:rPr>
              <a:t>日本上陸</a:t>
            </a:r>
            <a:r>
              <a:rPr lang="en-US" altLang="ja-JP" sz="1050" b="0" i="0" dirty="0">
                <a:solidFill>
                  <a:schemeClr val="bg1"/>
                </a:solidFill>
                <a:effectLst/>
                <a:latin typeface="Courier New" panose="02070309020205020404" pitchFamily="49" charset="0"/>
              </a:rPr>
              <a:t>】</a:t>
            </a:r>
            <a:endParaRPr kumimoji="1" lang="en-US" altLang="ja-JP" sz="1050" dirty="0">
              <a:solidFill>
                <a:sysClr val="windowText" lastClr="000000"/>
              </a:solidFill>
            </a:endParaRPr>
          </a:p>
          <a:p>
            <a:endParaRPr kumimoji="1" lang="en-US" altLang="ja-JP" sz="1200" dirty="0">
              <a:solidFill>
                <a:sysClr val="windowText" lastClr="000000"/>
              </a:solidFill>
            </a:endParaRPr>
          </a:p>
          <a:p>
            <a:r>
              <a:rPr kumimoji="1" lang="en-US" altLang="ja-JP" sz="1200" dirty="0">
                <a:solidFill>
                  <a:sysClr val="windowText" lastClr="000000"/>
                </a:solidFill>
              </a:rPr>
              <a:t>2009</a:t>
            </a:r>
            <a:r>
              <a:rPr kumimoji="1" lang="ja-JP" altLang="en-US" sz="1200" dirty="0">
                <a:solidFill>
                  <a:sysClr val="windowText" lastClr="000000"/>
                </a:solidFill>
              </a:rPr>
              <a:t>年</a:t>
            </a:r>
            <a:r>
              <a:rPr kumimoji="1" lang="en-US" altLang="ja-JP" sz="1200" dirty="0">
                <a:solidFill>
                  <a:sysClr val="windowText" lastClr="000000"/>
                </a:solidFill>
              </a:rPr>
              <a:t>4</a:t>
            </a:r>
            <a:r>
              <a:rPr kumimoji="1" lang="ja-JP" altLang="en-US" sz="1200" dirty="0">
                <a:solidFill>
                  <a:sysClr val="windowText" lastClr="000000"/>
                </a:solidFill>
              </a:rPr>
              <a:t>月にロンドンにて世界初初演し、同年より</a:t>
            </a:r>
            <a:r>
              <a:rPr kumimoji="1" lang="en-US" altLang="ja-JP" sz="1200" dirty="0">
                <a:solidFill>
                  <a:sysClr val="windowText" lastClr="000000"/>
                </a:solidFill>
              </a:rPr>
              <a:t>2010</a:t>
            </a:r>
            <a:r>
              <a:rPr kumimoji="1" lang="ja-JP" altLang="en-US" sz="1200" dirty="0">
                <a:solidFill>
                  <a:sysClr val="windowText" lastClr="000000"/>
                </a:solidFill>
              </a:rPr>
              <a:t>年にかけて北米、欧州ツアーを行い、</a:t>
            </a:r>
            <a:r>
              <a:rPr kumimoji="1" lang="en-US" altLang="ja-JP" sz="1200" dirty="0">
                <a:solidFill>
                  <a:sysClr val="windowText" lastClr="000000"/>
                </a:solidFill>
              </a:rPr>
              <a:t>175</a:t>
            </a:r>
            <a:r>
              <a:rPr kumimoji="1" lang="ja-JP" altLang="en-US" sz="1200" dirty="0">
                <a:solidFill>
                  <a:sysClr val="windowText" lastClr="000000"/>
                </a:solidFill>
              </a:rPr>
              <a:t>万人以上を動員した</a:t>
            </a:r>
            <a:r>
              <a:rPr kumimoji="1" lang="en-US" altLang="ja-JP" sz="1200" dirty="0">
                <a:solidFill>
                  <a:sysClr val="windowText" lastClr="000000"/>
                </a:solidFill>
              </a:rPr>
              <a:t>『</a:t>
            </a:r>
            <a:r>
              <a:rPr kumimoji="1" lang="ja-JP" altLang="en-US" sz="1200" dirty="0">
                <a:solidFill>
                  <a:sysClr val="windowText" lastClr="000000"/>
                </a:solidFill>
                <a:highlight>
                  <a:srgbClr val="9DC3E6"/>
                </a:highlight>
              </a:rPr>
              <a:t>スター・ウォーズ</a:t>
            </a:r>
            <a:r>
              <a:rPr kumimoji="1" lang="en-US" altLang="ja-JP" sz="1200" dirty="0">
                <a:solidFill>
                  <a:sysClr val="windowText" lastClr="000000"/>
                </a:solidFill>
              </a:rPr>
              <a:t>in</a:t>
            </a:r>
            <a:r>
              <a:rPr kumimoji="1" lang="ja-JP" altLang="en-US" sz="1200" dirty="0">
                <a:solidFill>
                  <a:sysClr val="windowText" lastClr="000000"/>
                </a:solidFill>
              </a:rPr>
              <a:t>コンサート</a:t>
            </a:r>
            <a:r>
              <a:rPr kumimoji="1" lang="en-US" altLang="ja-JP" sz="1200" dirty="0">
                <a:solidFill>
                  <a:sysClr val="windowText" lastClr="000000"/>
                </a:solidFill>
              </a:rPr>
              <a:t>』</a:t>
            </a:r>
            <a:r>
              <a:rPr kumimoji="1" lang="ja-JP" altLang="en-US" sz="1200" dirty="0">
                <a:solidFill>
                  <a:sysClr val="windowText" lastClr="000000"/>
                </a:solidFill>
              </a:rPr>
              <a:t>の、日本公演が遂にアジア初として決定した。</a:t>
            </a:r>
          </a:p>
          <a:p>
            <a:r>
              <a:rPr kumimoji="1" lang="ja-JP" altLang="en-US" sz="1200" dirty="0">
                <a:solidFill>
                  <a:sysClr val="windowText" lastClr="000000"/>
                </a:solidFill>
              </a:rPr>
              <a:t>通常は、</a:t>
            </a:r>
            <a:r>
              <a:rPr kumimoji="1" lang="en-US" altLang="ja-JP" sz="1200" dirty="0">
                <a:solidFill>
                  <a:sysClr val="windowText" lastClr="000000"/>
                </a:solidFill>
              </a:rPr>
              <a:t>1</a:t>
            </a:r>
            <a:r>
              <a:rPr kumimoji="1" lang="ja-JP" altLang="en-US" sz="1200" dirty="0">
                <a:solidFill>
                  <a:sysClr val="windowText" lastClr="000000"/>
                </a:solidFill>
              </a:rPr>
              <a:t>万</a:t>
            </a:r>
            <a:r>
              <a:rPr kumimoji="1" lang="en-US" altLang="ja-JP" sz="1200" dirty="0">
                <a:solidFill>
                  <a:sysClr val="windowText" lastClr="000000"/>
                </a:solidFill>
              </a:rPr>
              <a:t>5</a:t>
            </a:r>
            <a:r>
              <a:rPr kumimoji="1" lang="ja-JP" altLang="en-US" sz="1200" dirty="0">
                <a:solidFill>
                  <a:sysClr val="windowText" lastClr="000000"/>
                </a:solidFill>
              </a:rPr>
              <a:t>千人規模のアリーナ級の会場で行われていたが、今回は演出と音響の質を最大限に引き出すため、約</a:t>
            </a:r>
            <a:r>
              <a:rPr kumimoji="1" lang="en-US" altLang="ja-JP" sz="1200" dirty="0">
                <a:solidFill>
                  <a:sysClr val="windowText" lastClr="000000"/>
                </a:solidFill>
              </a:rPr>
              <a:t>4500</a:t>
            </a:r>
            <a:r>
              <a:rPr kumimoji="1" lang="ja-JP" altLang="en-US" sz="1200" dirty="0">
                <a:solidFill>
                  <a:sysClr val="windowText" lastClr="000000"/>
                </a:solidFill>
              </a:rPr>
              <a:t>人規模のホール級会場での公演が実現。更なる臨場感と興奮が味わえるショーとなり、目と耳の肥えた日本のファンに向けたプレミアムなコンサートとなる。</a:t>
            </a:r>
          </a:p>
          <a:p>
            <a:r>
              <a:rPr kumimoji="1" lang="en-US" altLang="ja-JP" sz="1200" dirty="0">
                <a:solidFill>
                  <a:sysClr val="windowText" lastClr="000000"/>
                </a:solidFill>
              </a:rPr>
              <a:t>『</a:t>
            </a:r>
            <a:r>
              <a:rPr kumimoji="1" lang="ja-JP" altLang="en-US" sz="1200" dirty="0">
                <a:solidFill>
                  <a:sysClr val="windowText" lastClr="000000"/>
                </a:solidFill>
                <a:highlight>
                  <a:srgbClr val="9DC3E6"/>
                </a:highlight>
              </a:rPr>
              <a:t>スター・ウォーズ</a:t>
            </a:r>
            <a:r>
              <a:rPr kumimoji="1" lang="en-US" altLang="ja-JP" sz="1200" dirty="0">
                <a:solidFill>
                  <a:sysClr val="windowText" lastClr="000000"/>
                </a:solidFill>
              </a:rPr>
              <a:t>in</a:t>
            </a:r>
            <a:r>
              <a:rPr kumimoji="1" lang="ja-JP" altLang="en-US" sz="1200" dirty="0">
                <a:solidFill>
                  <a:sysClr val="windowText" lastClr="000000"/>
                </a:solidFill>
              </a:rPr>
              <a:t>コンサート</a:t>
            </a:r>
            <a:r>
              <a:rPr kumimoji="1" lang="en-US" altLang="ja-JP" sz="1200" dirty="0">
                <a:solidFill>
                  <a:sysClr val="windowText" lastClr="000000"/>
                </a:solidFill>
              </a:rPr>
              <a:t>』</a:t>
            </a:r>
            <a:r>
              <a:rPr kumimoji="1" lang="ja-JP" altLang="en-US" sz="1200" dirty="0">
                <a:solidFill>
                  <a:sysClr val="windowText" lastClr="000000"/>
                </a:solidFill>
              </a:rPr>
              <a:t>は特別に編集された</a:t>
            </a:r>
            <a:r>
              <a:rPr kumimoji="1" lang="ja-JP" altLang="en-US" sz="1200" dirty="0">
                <a:solidFill>
                  <a:sysClr val="windowText" lastClr="000000"/>
                </a:solidFill>
                <a:highlight>
                  <a:srgbClr val="E05073"/>
                </a:highlight>
              </a:rPr>
              <a:t>映画</a:t>
            </a:r>
            <a:r>
              <a:rPr kumimoji="1" lang="ja-JP" altLang="en-US" sz="1200" dirty="0">
                <a:solidFill>
                  <a:sysClr val="windowText" lastClr="000000"/>
                </a:solidFill>
              </a:rPr>
              <a:t>の名場面を、巨大</a:t>
            </a:r>
            <a:r>
              <a:rPr kumimoji="1" lang="en-US" altLang="ja-JP" sz="1200" dirty="0">
                <a:solidFill>
                  <a:sysClr val="windowText" lastClr="000000"/>
                </a:solidFill>
              </a:rPr>
              <a:t>LED</a:t>
            </a:r>
            <a:r>
              <a:rPr kumimoji="1" lang="ja-JP" altLang="en-US" sz="1200" dirty="0">
                <a:solidFill>
                  <a:sysClr val="windowText" lastClr="000000"/>
                </a:solidFill>
              </a:rPr>
              <a:t>スクリーンに映し、</a:t>
            </a:r>
            <a:r>
              <a:rPr kumimoji="1" lang="ja-JP" altLang="en-US" sz="1200" dirty="0">
                <a:solidFill>
                  <a:sysClr val="windowText" lastClr="000000"/>
                </a:solidFill>
                <a:highlight>
                  <a:srgbClr val="F4B54B"/>
                </a:highlight>
              </a:rPr>
              <a:t>ジョン・ウィリアムズ</a:t>
            </a:r>
            <a:r>
              <a:rPr kumimoji="1" lang="ja-JP" altLang="en-US" sz="1200" dirty="0">
                <a:solidFill>
                  <a:sysClr val="windowText" lastClr="000000"/>
                </a:solidFill>
              </a:rPr>
              <a:t>のスリリングな楽曲の演奏にライブでシンクロする。また、全</a:t>
            </a:r>
            <a:r>
              <a:rPr kumimoji="1" lang="en-US" altLang="ja-JP" sz="1200" dirty="0">
                <a:solidFill>
                  <a:sysClr val="windowText" lastClr="000000"/>
                </a:solidFill>
              </a:rPr>
              <a:t>6</a:t>
            </a:r>
            <a:r>
              <a:rPr kumimoji="1" lang="ja-JP" altLang="en-US" sz="1200" dirty="0">
                <a:solidFill>
                  <a:sysClr val="windowText" lastClr="000000"/>
                </a:solidFill>
              </a:rPr>
              <a:t>作で</a:t>
            </a:r>
            <a:r>
              <a:rPr kumimoji="1" lang="en-US" altLang="ja-JP" sz="1200" dirty="0">
                <a:solidFill>
                  <a:sysClr val="windowText" lastClr="000000"/>
                </a:solidFill>
                <a:highlight>
                  <a:srgbClr val="F4B54B"/>
                </a:highlight>
              </a:rPr>
              <a:t>C-3PO</a:t>
            </a:r>
            <a:r>
              <a:rPr kumimoji="1" lang="ja-JP" altLang="en-US" sz="1200" dirty="0">
                <a:solidFill>
                  <a:sysClr val="windowText" lastClr="000000"/>
                </a:solidFill>
              </a:rPr>
              <a:t>役を演じた</a:t>
            </a:r>
            <a:r>
              <a:rPr kumimoji="1" lang="ja-JP" altLang="en-US" sz="1200" dirty="0">
                <a:solidFill>
                  <a:sysClr val="windowText" lastClr="000000"/>
                </a:solidFill>
                <a:highlight>
                  <a:srgbClr val="F4B54B"/>
                </a:highlight>
              </a:rPr>
              <a:t>アンソニー・ダニエルズ</a:t>
            </a:r>
            <a:r>
              <a:rPr kumimoji="1" lang="ja-JP" altLang="en-US" sz="1200" dirty="0">
                <a:solidFill>
                  <a:sysClr val="windowText" lastClr="000000"/>
                </a:solidFill>
              </a:rPr>
              <a:t>が、名場面のナレーションを行うことにより、</a:t>
            </a:r>
            <a:r>
              <a:rPr kumimoji="1" lang="ja-JP" altLang="en-US" sz="1200" dirty="0">
                <a:solidFill>
                  <a:sysClr val="windowText" lastClr="000000"/>
                </a:solidFill>
                <a:highlight>
                  <a:srgbClr val="9DC3E6"/>
                </a:highlight>
              </a:rPr>
              <a:t>スター・ウォーズ</a:t>
            </a:r>
            <a:r>
              <a:rPr kumimoji="1" lang="ja-JP" altLang="en-US" sz="1200" dirty="0">
                <a:solidFill>
                  <a:sysClr val="windowText" lastClr="000000"/>
                </a:solidFill>
              </a:rPr>
              <a:t>に新しい生命を吹き込み、観客を興奮の世界と誘う。</a:t>
            </a:r>
          </a:p>
          <a:p>
            <a:r>
              <a:rPr kumimoji="1" lang="ja-JP" altLang="en-US" sz="1200" dirty="0">
                <a:solidFill>
                  <a:sysClr val="windowText" lastClr="000000"/>
                </a:solidFill>
                <a:highlight>
                  <a:srgbClr val="B7E7D6"/>
                </a:highlight>
              </a:rPr>
              <a:t>東京</a:t>
            </a:r>
            <a:r>
              <a:rPr kumimoji="1" lang="ja-JP" altLang="en-US" sz="1200" dirty="0">
                <a:solidFill>
                  <a:sysClr val="windowText" lastClr="000000"/>
                </a:solidFill>
              </a:rPr>
              <a:t>公演は、</a:t>
            </a:r>
            <a:r>
              <a:rPr kumimoji="1" lang="en-US" altLang="ja-JP" sz="1200" dirty="0">
                <a:solidFill>
                  <a:sysClr val="windowText" lastClr="000000"/>
                </a:solidFill>
              </a:rPr>
              <a:t>8</a:t>
            </a:r>
            <a:r>
              <a:rPr kumimoji="1" lang="ja-JP" altLang="en-US" sz="1200" dirty="0">
                <a:solidFill>
                  <a:sysClr val="windowText" lastClr="000000"/>
                </a:solidFill>
              </a:rPr>
              <a:t>月</a:t>
            </a:r>
            <a:r>
              <a:rPr kumimoji="1" lang="en-US" altLang="ja-JP" sz="1200" dirty="0">
                <a:solidFill>
                  <a:sysClr val="windowText" lastClr="000000"/>
                </a:solidFill>
              </a:rPr>
              <a:t>9</a:t>
            </a:r>
            <a:r>
              <a:rPr kumimoji="1" lang="ja-JP" altLang="en-US" sz="1200" dirty="0">
                <a:solidFill>
                  <a:sysClr val="windowText" lastClr="000000"/>
                </a:solidFill>
              </a:rPr>
              <a:t>日から</a:t>
            </a:r>
            <a:r>
              <a:rPr kumimoji="1" lang="en-US" altLang="ja-JP" sz="1200" dirty="0">
                <a:solidFill>
                  <a:sysClr val="windowText" lastClr="000000"/>
                </a:solidFill>
              </a:rPr>
              <a:t>8</a:t>
            </a:r>
            <a:r>
              <a:rPr kumimoji="1" lang="ja-JP" altLang="en-US" sz="1200" dirty="0">
                <a:solidFill>
                  <a:sysClr val="windowText" lastClr="000000"/>
                </a:solidFill>
              </a:rPr>
              <a:t>月</a:t>
            </a:r>
            <a:r>
              <a:rPr kumimoji="1" lang="en-US" altLang="ja-JP" sz="1200" dirty="0">
                <a:solidFill>
                  <a:sysClr val="windowText" lastClr="000000"/>
                </a:solidFill>
              </a:rPr>
              <a:t>12</a:t>
            </a:r>
            <a:r>
              <a:rPr kumimoji="1" lang="ja-JP" altLang="en-US" sz="1200" dirty="0">
                <a:solidFill>
                  <a:sysClr val="windowText" lastClr="000000"/>
                </a:solidFill>
              </a:rPr>
              <a:t>日に東京国際フォーラム ホール</a:t>
            </a:r>
            <a:r>
              <a:rPr kumimoji="1" lang="en-US" altLang="ja-JP" sz="1200" dirty="0">
                <a:solidFill>
                  <a:sysClr val="windowText" lastClr="000000"/>
                </a:solidFill>
              </a:rPr>
              <a:t>A</a:t>
            </a:r>
            <a:r>
              <a:rPr kumimoji="1" lang="ja-JP" altLang="en-US" sz="1200" dirty="0">
                <a:solidFill>
                  <a:sysClr val="windowText" lastClr="000000"/>
                </a:solidFill>
              </a:rPr>
              <a:t>で、</a:t>
            </a:r>
            <a:r>
              <a:rPr kumimoji="1" lang="ja-JP" altLang="en-US" sz="1200" dirty="0">
                <a:solidFill>
                  <a:sysClr val="windowText" lastClr="000000"/>
                </a:solidFill>
                <a:highlight>
                  <a:srgbClr val="B7E7D6"/>
                </a:highlight>
              </a:rPr>
              <a:t>大阪</a:t>
            </a:r>
            <a:r>
              <a:rPr kumimoji="1" lang="ja-JP" altLang="en-US" sz="1200" dirty="0">
                <a:solidFill>
                  <a:sysClr val="windowText" lastClr="000000"/>
                </a:solidFill>
              </a:rPr>
              <a:t>公演は、</a:t>
            </a:r>
            <a:r>
              <a:rPr kumimoji="1" lang="en-US" altLang="ja-JP" sz="1200" dirty="0">
                <a:solidFill>
                  <a:sysClr val="windowText" lastClr="000000"/>
                </a:solidFill>
              </a:rPr>
              <a:t>8</a:t>
            </a:r>
            <a:r>
              <a:rPr kumimoji="1" lang="ja-JP" altLang="en-US" sz="1200" dirty="0">
                <a:solidFill>
                  <a:sysClr val="windowText" lastClr="000000"/>
                </a:solidFill>
              </a:rPr>
              <a:t>月</a:t>
            </a:r>
            <a:r>
              <a:rPr kumimoji="1" lang="en-US" altLang="ja-JP" sz="1200" dirty="0">
                <a:solidFill>
                  <a:sysClr val="windowText" lastClr="000000"/>
                </a:solidFill>
              </a:rPr>
              <a:t>15</a:t>
            </a:r>
            <a:r>
              <a:rPr kumimoji="1" lang="ja-JP" altLang="en-US" sz="1200" dirty="0">
                <a:solidFill>
                  <a:sysClr val="windowText" lastClr="000000"/>
                </a:solidFill>
              </a:rPr>
              <a:t>日にグランキューブ大阪で行われる。詳細は、公式サイトで確認できる。</a:t>
            </a:r>
          </a:p>
          <a:p>
            <a:r>
              <a:rPr kumimoji="1" lang="ja-JP" altLang="en-US" sz="1200" dirty="0">
                <a:solidFill>
                  <a:sysClr val="windowText" lastClr="000000"/>
                </a:solidFill>
                <a:highlight>
                  <a:srgbClr val="F4B54B"/>
                </a:highlight>
              </a:rPr>
              <a:t>ジョージ・ルーカス</a:t>
            </a:r>
            <a:r>
              <a:rPr kumimoji="1" lang="ja-JP" altLang="en-US" sz="1200" dirty="0">
                <a:solidFill>
                  <a:sysClr val="windowText" lastClr="000000"/>
                </a:solidFill>
              </a:rPr>
              <a:t>が全精力を傾注し、最新テクノロジーを駆使した</a:t>
            </a:r>
            <a:r>
              <a:rPr kumimoji="1" lang="en-US" altLang="ja-JP" sz="1200" dirty="0">
                <a:solidFill>
                  <a:sysClr val="windowText" lastClr="000000"/>
                </a:solidFill>
              </a:rPr>
              <a:t>3D</a:t>
            </a:r>
            <a:r>
              <a:rPr kumimoji="1" lang="ja-JP" altLang="en-US" sz="1200" dirty="0">
                <a:solidFill>
                  <a:sysClr val="windowText" lastClr="000000"/>
                </a:solidFill>
              </a:rPr>
              <a:t>映画として、再び大スクリーンに帰ってくることで注目される</a:t>
            </a:r>
            <a:r>
              <a:rPr kumimoji="1" lang="en-US" altLang="ja-JP" sz="1200" dirty="0">
                <a:solidFill>
                  <a:sysClr val="windowText" lastClr="000000"/>
                </a:solidFill>
              </a:rPr>
              <a:t>『STAR WARS </a:t>
            </a:r>
            <a:r>
              <a:rPr kumimoji="1" lang="ja-JP" altLang="en-US" sz="1200" dirty="0">
                <a:solidFill>
                  <a:sysClr val="windowText" lastClr="000000"/>
                </a:solidFill>
              </a:rPr>
              <a:t>エピソード</a:t>
            </a:r>
            <a:r>
              <a:rPr kumimoji="1" lang="en-US" altLang="ja-JP" sz="1200" dirty="0">
                <a:solidFill>
                  <a:sysClr val="windowText" lastClr="000000"/>
                </a:solidFill>
              </a:rPr>
              <a:t>1/</a:t>
            </a:r>
            <a:r>
              <a:rPr kumimoji="1" lang="ja-JP" altLang="en-US" sz="1200" dirty="0">
                <a:solidFill>
                  <a:sysClr val="windowText" lastClr="000000"/>
                </a:solidFill>
              </a:rPr>
              <a:t>ファントム・メナス </a:t>
            </a:r>
            <a:r>
              <a:rPr kumimoji="1" lang="en-US" altLang="ja-JP" sz="1200" dirty="0">
                <a:solidFill>
                  <a:sysClr val="windowText" lastClr="000000"/>
                </a:solidFill>
              </a:rPr>
              <a:t>3D』</a:t>
            </a:r>
            <a:r>
              <a:rPr kumimoji="1" lang="ja-JP" altLang="en-US" sz="1200" dirty="0">
                <a:solidFill>
                  <a:sysClr val="windowText" lastClr="000000"/>
                </a:solidFill>
              </a:rPr>
              <a:t>の公開も</a:t>
            </a:r>
            <a:r>
              <a:rPr kumimoji="1" lang="en-US" altLang="ja-JP" sz="1200" dirty="0">
                <a:solidFill>
                  <a:sysClr val="windowText" lastClr="000000"/>
                </a:solidFill>
              </a:rPr>
              <a:t>3</a:t>
            </a:r>
            <a:r>
              <a:rPr kumimoji="1" lang="ja-JP" altLang="en-US" sz="1200" dirty="0">
                <a:solidFill>
                  <a:sysClr val="windowText" lastClr="000000"/>
                </a:solidFill>
              </a:rPr>
              <a:t>月</a:t>
            </a:r>
            <a:r>
              <a:rPr kumimoji="1" lang="en-US" altLang="ja-JP" sz="1200" dirty="0">
                <a:solidFill>
                  <a:sysClr val="windowText" lastClr="000000"/>
                </a:solidFill>
              </a:rPr>
              <a:t>16</a:t>
            </a:r>
            <a:r>
              <a:rPr kumimoji="1" lang="ja-JP" altLang="en-US" sz="1200" dirty="0">
                <a:solidFill>
                  <a:sysClr val="windowText" lastClr="000000"/>
                </a:solidFill>
              </a:rPr>
              <a:t>日と迫っている。今年は「</a:t>
            </a:r>
            <a:r>
              <a:rPr kumimoji="1" lang="ja-JP" altLang="en-US" sz="1200" dirty="0">
                <a:solidFill>
                  <a:sysClr val="windowText" lastClr="000000"/>
                </a:solidFill>
                <a:highlight>
                  <a:srgbClr val="9DC3E6"/>
                </a:highlight>
              </a:rPr>
              <a:t>スターウォーズ</a:t>
            </a:r>
            <a:r>
              <a:rPr kumimoji="1" lang="ja-JP" altLang="en-US" sz="1200" dirty="0">
                <a:solidFill>
                  <a:sysClr val="windowText" lastClr="000000"/>
                </a:solidFill>
              </a:rPr>
              <a:t>」の熱が全世界を包むことだろう。</a:t>
            </a:r>
          </a:p>
          <a:p>
            <a:r>
              <a:rPr kumimoji="1" lang="en-US" altLang="ja-JP" sz="1200" b="1" dirty="0">
                <a:solidFill>
                  <a:sysClr val="windowText" lastClr="000000"/>
                </a:solidFill>
                <a:effectLst>
                  <a:outerShdw blurRad="38100" dist="38100" dir="2700000" algn="tl">
                    <a:srgbClr val="000000">
                      <a:alpha val="43137"/>
                    </a:srgbClr>
                  </a:outerShdw>
                </a:effectLst>
              </a:rPr>
              <a:t>【</a:t>
            </a:r>
            <a:r>
              <a:rPr kumimoji="1" lang="ja-JP" altLang="en-US" sz="1200" b="1" dirty="0">
                <a:solidFill>
                  <a:sysClr val="windowText" lastClr="000000"/>
                </a:solidFill>
                <a:effectLst>
                  <a:outerShdw blurRad="38100" dist="38100" dir="2700000" algn="tl">
                    <a:srgbClr val="000000">
                      <a:alpha val="43137"/>
                    </a:srgbClr>
                  </a:outerShdw>
                </a:effectLst>
                <a:highlight>
                  <a:srgbClr val="9DC3E6"/>
                </a:highlight>
              </a:rPr>
              <a:t>スター・ウォーズ</a:t>
            </a:r>
            <a:r>
              <a:rPr kumimoji="1" lang="ja-JP" altLang="en-US" sz="1200" b="1" dirty="0">
                <a:solidFill>
                  <a:sysClr val="windowText" lastClr="000000"/>
                </a:solidFill>
                <a:effectLst>
                  <a:outerShdw blurRad="38100" dist="38100" dir="2700000" algn="tl">
                    <a:srgbClr val="000000">
                      <a:alpha val="43137"/>
                    </a:srgbClr>
                  </a:outerShdw>
                </a:effectLst>
              </a:rPr>
              <a:t>関連記事</a:t>
            </a:r>
            <a:r>
              <a:rPr kumimoji="1" lang="en-US" altLang="ja-JP" sz="1200" b="1" dirty="0">
                <a:solidFill>
                  <a:sysClr val="windowText" lastClr="000000"/>
                </a:solidFill>
                <a:effectLst>
                  <a:outerShdw blurRad="38100" dist="38100" dir="2700000" algn="tl">
                    <a:srgbClr val="000000">
                      <a:alpha val="43137"/>
                    </a:srgbClr>
                  </a:outerShdw>
                </a:effectLst>
              </a:rPr>
              <a:t>】</a:t>
            </a:r>
          </a:p>
          <a:p>
            <a:r>
              <a:rPr kumimoji="1" lang="ja-JP" altLang="en-US" sz="1200" b="1" dirty="0">
                <a:solidFill>
                  <a:sysClr val="windowText" lastClr="000000"/>
                </a:solidFill>
                <a:effectLst>
                  <a:outerShdw blurRad="38100" dist="38100" dir="2700000" algn="tl">
                    <a:srgbClr val="000000">
                      <a:alpha val="43137"/>
                    </a:srgbClr>
                  </a:outerShdw>
                </a:effectLst>
              </a:rPr>
              <a:t>・ダース・ベイダーにより守り神ビリケンさんが </a:t>
            </a:r>
            <a:r>
              <a:rPr kumimoji="1" lang="en-US" altLang="ja-JP" sz="1200" b="1" dirty="0">
                <a:solidFill>
                  <a:sysClr val="windowText" lastClr="000000"/>
                </a:solidFill>
                <a:effectLst>
                  <a:outerShdw blurRad="38100" dist="38100" dir="2700000" algn="tl">
                    <a:srgbClr val="000000">
                      <a:alpha val="43137"/>
                    </a:srgbClr>
                  </a:outerShdw>
                </a:effectLst>
              </a:rPr>
              <a:t>...</a:t>
            </a:r>
            <a:r>
              <a:rPr kumimoji="1" lang="ja-JP" altLang="en-US" sz="1200" b="1" dirty="0">
                <a:solidFill>
                  <a:sysClr val="windowText" lastClr="000000"/>
                </a:solidFill>
                <a:effectLst>
                  <a:outerShdw blurRad="38100" dist="38100" dir="2700000" algn="tl">
                    <a:srgbClr val="000000">
                      <a:alpha val="43137"/>
                    </a:srgbClr>
                  </a:outerShdw>
                </a:effectLst>
              </a:rPr>
              <a:t> </a:t>
            </a:r>
            <a:r>
              <a:rPr kumimoji="1" lang="en-US" altLang="ja-JP" sz="1200" b="1" dirty="0">
                <a:solidFill>
                  <a:sysClr val="windowText" lastClr="000000"/>
                </a:solidFill>
                <a:effectLst>
                  <a:outerShdw blurRad="38100" dist="38100" dir="2700000" algn="tl">
                    <a:srgbClr val="000000">
                      <a:alpha val="43137"/>
                    </a:srgbClr>
                  </a:outerShdw>
                </a:effectLst>
              </a:rPr>
              <a:t>(</a:t>
            </a:r>
            <a:r>
              <a:rPr kumimoji="1" lang="ja-JP" altLang="en-US" sz="1200" b="1" dirty="0">
                <a:solidFill>
                  <a:sysClr val="windowText" lastClr="000000"/>
                </a:solidFill>
                <a:effectLst>
                  <a:outerShdw blurRad="38100" dist="38100" dir="2700000" algn="tl">
                    <a:srgbClr val="000000">
                      <a:alpha val="43137"/>
                    </a:srgbClr>
                  </a:outerShdw>
                </a:effectLst>
              </a:rPr>
              <a:t>略</a:t>
            </a:r>
            <a:r>
              <a:rPr kumimoji="1" lang="en-US" altLang="ja-JP" sz="1200" b="1" dirty="0">
                <a:solidFill>
                  <a:sysClr val="windowText" lastClr="000000"/>
                </a:solidFill>
                <a:effectLst>
                  <a:outerShdw blurRad="38100" dist="38100" dir="2700000" algn="tl">
                    <a:srgbClr val="000000">
                      <a:alpha val="43137"/>
                    </a:srgbClr>
                  </a:outerShdw>
                </a:effectLst>
              </a:rPr>
              <a:t>)</a:t>
            </a:r>
            <a:endParaRPr kumimoji="1" lang="ja-JP" altLang="en-US" sz="1200" b="1" dirty="0">
              <a:solidFill>
                <a:sysClr val="windowText" lastClr="000000"/>
              </a:solidFill>
              <a:effectLst>
                <a:outerShdw blurRad="38100" dist="38100" dir="2700000" algn="tl">
                  <a:srgbClr val="000000">
                    <a:alpha val="43137"/>
                  </a:srgbClr>
                </a:outerShdw>
              </a:effectLst>
            </a:endParaRPr>
          </a:p>
        </p:txBody>
      </p:sp>
      <p:sp>
        <p:nvSpPr>
          <p:cNvPr id="3" name="テキスト ボックス 2">
            <a:extLst>
              <a:ext uri="{FF2B5EF4-FFF2-40B4-BE49-F238E27FC236}">
                <a16:creationId xmlns:a16="http://schemas.microsoft.com/office/drawing/2014/main" id="{5C7B340E-8D10-7937-45A6-0C03F44BCB84}"/>
              </a:ext>
            </a:extLst>
          </p:cNvPr>
          <p:cNvSpPr txBox="1"/>
          <p:nvPr/>
        </p:nvSpPr>
        <p:spPr>
          <a:xfrm>
            <a:off x="5289818" y="1561169"/>
            <a:ext cx="3608855" cy="2677656"/>
          </a:xfrm>
          <a:prstGeom prst="rect">
            <a:avLst/>
          </a:prstGeom>
          <a:solidFill>
            <a:schemeClr val="tx1"/>
          </a:solidFill>
        </p:spPr>
        <p:txBody>
          <a:bodyPr wrap="square" rtlCol="0">
            <a:spAutoFit/>
          </a:bodyPr>
          <a:lstStyle/>
          <a:p>
            <a:r>
              <a:rPr lang="en-US" altLang="ja-JP" sz="1200" b="0" i="0" dirty="0">
                <a:solidFill>
                  <a:schemeClr val="bg1"/>
                </a:solidFill>
                <a:effectLst/>
                <a:latin typeface="Courier New" panose="02070309020205020404" pitchFamily="49" charset="0"/>
              </a:rPr>
              <a:t>『</a:t>
            </a:r>
            <a:r>
              <a:rPr lang="ja-JP" altLang="en-US" sz="1200" b="0" i="0" dirty="0">
                <a:solidFill>
                  <a:schemeClr val="bg1"/>
                </a:solidFill>
                <a:effectLst/>
                <a:highlight>
                  <a:srgbClr val="9DC3E6"/>
                </a:highlight>
                <a:latin typeface="Courier New" panose="02070309020205020404" pitchFamily="49" charset="0"/>
              </a:rPr>
              <a:t>スター・ウォーズ</a:t>
            </a:r>
            <a:r>
              <a:rPr lang="en-US" altLang="ja-JP" sz="1200" b="0" i="0" dirty="0">
                <a:solidFill>
                  <a:schemeClr val="bg1"/>
                </a:solidFill>
                <a:effectLst/>
                <a:latin typeface="Courier New" panose="02070309020205020404" pitchFamily="49" charset="0"/>
              </a:rPr>
              <a:t>in</a:t>
            </a:r>
            <a:r>
              <a:rPr lang="ja-JP" altLang="en-US" sz="1200" b="0" i="0" dirty="0">
                <a:solidFill>
                  <a:schemeClr val="bg1"/>
                </a:solidFill>
                <a:effectLst/>
                <a:latin typeface="Courier New" panose="02070309020205020404" pitchFamily="49" charset="0"/>
              </a:rPr>
              <a:t>コンサート</a:t>
            </a:r>
            <a:r>
              <a:rPr lang="en-US" altLang="ja-JP" sz="1200" b="0" i="0" dirty="0">
                <a:solidFill>
                  <a:schemeClr val="bg1"/>
                </a:solidFill>
                <a:effectLst/>
                <a:latin typeface="Courier New" panose="02070309020205020404" pitchFamily="49" charset="0"/>
              </a:rPr>
              <a:t>』</a:t>
            </a:r>
            <a:r>
              <a:rPr lang="ja-JP" altLang="en-US" sz="1200" b="0" i="0" dirty="0">
                <a:solidFill>
                  <a:schemeClr val="bg1"/>
                </a:solidFill>
                <a:effectLst/>
                <a:latin typeface="Courier New" panose="02070309020205020404" pitchFamily="49" charset="0"/>
              </a:rPr>
              <a:t>アジア初の日本公演が</a:t>
            </a:r>
            <a:r>
              <a:rPr lang="ja-JP" altLang="en-US" sz="1200" b="0" i="0" dirty="0">
                <a:solidFill>
                  <a:schemeClr val="bg1"/>
                </a:solidFill>
                <a:effectLst/>
                <a:highlight>
                  <a:srgbClr val="B7E7D6"/>
                </a:highlight>
                <a:latin typeface="Courier New" panose="02070309020205020404" pitchFamily="49" charset="0"/>
              </a:rPr>
              <a:t>東京</a:t>
            </a:r>
            <a:r>
              <a:rPr lang="ja-JP" altLang="en-US" sz="1200" b="0" i="0" dirty="0">
                <a:solidFill>
                  <a:schemeClr val="bg1"/>
                </a:solidFill>
                <a:effectLst/>
                <a:latin typeface="Courier New" panose="02070309020205020404" pitchFamily="49" charset="0"/>
              </a:rPr>
              <a:t>と</a:t>
            </a:r>
            <a:r>
              <a:rPr lang="ja-JP" altLang="en-US" sz="1200" b="0" i="0" dirty="0">
                <a:solidFill>
                  <a:schemeClr val="bg1"/>
                </a:solidFill>
                <a:effectLst/>
                <a:highlight>
                  <a:srgbClr val="B7E7D6"/>
                </a:highlight>
                <a:latin typeface="Courier New" panose="02070309020205020404" pitchFamily="49" charset="0"/>
              </a:rPr>
              <a:t>大阪</a:t>
            </a:r>
            <a:r>
              <a:rPr lang="ja-JP" altLang="en-US" sz="1200" b="0" i="0" dirty="0">
                <a:solidFill>
                  <a:schemeClr val="bg1"/>
                </a:solidFill>
                <a:effectLst/>
                <a:latin typeface="Courier New" panose="02070309020205020404" pitchFamily="49" charset="0"/>
              </a:rPr>
              <a:t>で開催されます。このコンサートは、</a:t>
            </a:r>
            <a:r>
              <a:rPr lang="ja-JP" altLang="en-US" sz="1200" b="0" i="0" dirty="0">
                <a:solidFill>
                  <a:schemeClr val="bg1"/>
                </a:solidFill>
                <a:effectLst/>
                <a:highlight>
                  <a:srgbClr val="E05073"/>
                </a:highlight>
                <a:latin typeface="Courier New" panose="02070309020205020404" pitchFamily="49" charset="0"/>
              </a:rPr>
              <a:t>映画</a:t>
            </a:r>
            <a:r>
              <a:rPr lang="ja-JP" altLang="en-US" sz="1200" b="0" i="0" dirty="0">
                <a:solidFill>
                  <a:schemeClr val="bg1"/>
                </a:solidFill>
                <a:effectLst/>
                <a:latin typeface="Courier New" panose="02070309020205020404" pitchFamily="49" charset="0"/>
              </a:rPr>
              <a:t>の名場面を巨大</a:t>
            </a:r>
            <a:r>
              <a:rPr lang="en-US" altLang="ja-JP" sz="1200" b="0" i="0" dirty="0">
                <a:solidFill>
                  <a:schemeClr val="bg1"/>
                </a:solidFill>
                <a:effectLst/>
                <a:latin typeface="Courier New" panose="02070309020205020404" pitchFamily="49" charset="0"/>
              </a:rPr>
              <a:t>LED</a:t>
            </a:r>
            <a:r>
              <a:rPr lang="ja-JP" altLang="en-US" sz="1200" b="0" i="0" dirty="0">
                <a:solidFill>
                  <a:schemeClr val="bg1"/>
                </a:solidFill>
                <a:effectLst/>
                <a:latin typeface="Courier New" panose="02070309020205020404" pitchFamily="49" charset="0"/>
              </a:rPr>
              <a:t>スクリーンで映し、</a:t>
            </a:r>
            <a:r>
              <a:rPr lang="ja-JP" altLang="en-US" sz="1200" b="0" i="0" dirty="0">
                <a:solidFill>
                  <a:schemeClr val="bg1"/>
                </a:solidFill>
                <a:effectLst/>
                <a:highlight>
                  <a:srgbClr val="F4B54B"/>
                </a:highlight>
                <a:latin typeface="Courier New" panose="02070309020205020404" pitchFamily="49" charset="0"/>
              </a:rPr>
              <a:t>ジョン・ウィリアムズ</a:t>
            </a:r>
            <a:r>
              <a:rPr lang="ja-JP" altLang="en-US" sz="1200" b="0" i="0" dirty="0">
                <a:solidFill>
                  <a:schemeClr val="bg1"/>
                </a:solidFill>
                <a:effectLst/>
                <a:latin typeface="Courier New" panose="02070309020205020404" pitchFamily="49" charset="0"/>
              </a:rPr>
              <a:t>の楽曲の演奏に合わせて楽しむものです。特別ゲストとして、全</a:t>
            </a:r>
            <a:r>
              <a:rPr lang="en-US" altLang="ja-JP" sz="1200" b="0" i="0" dirty="0">
                <a:solidFill>
                  <a:schemeClr val="bg1"/>
                </a:solidFill>
                <a:effectLst/>
                <a:latin typeface="Courier New" panose="02070309020205020404" pitchFamily="49" charset="0"/>
              </a:rPr>
              <a:t>6</a:t>
            </a:r>
            <a:r>
              <a:rPr lang="ja-JP" altLang="en-US" sz="1200" b="0" i="0" dirty="0">
                <a:solidFill>
                  <a:schemeClr val="bg1"/>
                </a:solidFill>
                <a:effectLst/>
                <a:latin typeface="Courier New" panose="02070309020205020404" pitchFamily="49" charset="0"/>
              </a:rPr>
              <a:t>部作で</a:t>
            </a:r>
            <a:r>
              <a:rPr lang="en-US" altLang="ja-JP" sz="1200" b="0" i="0" dirty="0">
                <a:solidFill>
                  <a:schemeClr val="bg1"/>
                </a:solidFill>
                <a:effectLst/>
                <a:highlight>
                  <a:srgbClr val="F4B54B"/>
                </a:highlight>
                <a:latin typeface="Courier New" panose="02070309020205020404" pitchFamily="49" charset="0"/>
              </a:rPr>
              <a:t>C-3PO</a:t>
            </a:r>
            <a:r>
              <a:rPr lang="ja-JP" altLang="en-US" sz="1200" b="0" i="0" dirty="0">
                <a:solidFill>
                  <a:schemeClr val="bg1"/>
                </a:solidFill>
                <a:effectLst/>
                <a:latin typeface="Courier New" panose="02070309020205020404" pitchFamily="49" charset="0"/>
              </a:rPr>
              <a:t>を演じた</a:t>
            </a:r>
            <a:r>
              <a:rPr lang="ja-JP" altLang="en-US" sz="1200" b="0" i="0" dirty="0">
                <a:solidFill>
                  <a:schemeClr val="bg1"/>
                </a:solidFill>
                <a:effectLst/>
                <a:highlight>
                  <a:srgbClr val="F4B54B"/>
                </a:highlight>
                <a:latin typeface="Courier New" panose="02070309020205020404" pitchFamily="49" charset="0"/>
              </a:rPr>
              <a:t>アンソニー・ダニエルズ</a:t>
            </a:r>
            <a:r>
              <a:rPr lang="ja-JP" altLang="en-US" sz="1200" b="0" i="0" dirty="0">
                <a:solidFill>
                  <a:schemeClr val="bg1"/>
                </a:solidFill>
                <a:effectLst/>
                <a:latin typeface="Courier New" panose="02070309020205020404" pitchFamily="49" charset="0"/>
              </a:rPr>
              <a:t>が名場面のナレーションを行います。東京公演は</a:t>
            </a:r>
            <a:r>
              <a:rPr lang="en-US" altLang="ja-JP" sz="1200" b="0" i="0" dirty="0">
                <a:solidFill>
                  <a:schemeClr val="bg1"/>
                </a:solidFill>
                <a:effectLst/>
                <a:latin typeface="Courier New" panose="02070309020205020404" pitchFamily="49" charset="0"/>
              </a:rPr>
              <a:t>8</a:t>
            </a:r>
            <a:r>
              <a:rPr lang="ja-JP" altLang="en-US" sz="1200" b="0" i="0" dirty="0">
                <a:solidFill>
                  <a:schemeClr val="bg1"/>
                </a:solidFill>
                <a:effectLst/>
                <a:latin typeface="Courier New" panose="02070309020205020404" pitchFamily="49" charset="0"/>
              </a:rPr>
              <a:t>月</a:t>
            </a:r>
            <a:r>
              <a:rPr lang="en-US" altLang="ja-JP" sz="1200" b="0" i="0" dirty="0">
                <a:solidFill>
                  <a:schemeClr val="bg1"/>
                </a:solidFill>
                <a:effectLst/>
                <a:latin typeface="Courier New" panose="02070309020205020404" pitchFamily="49" charset="0"/>
              </a:rPr>
              <a:t>9</a:t>
            </a:r>
            <a:r>
              <a:rPr lang="ja-JP" altLang="en-US" sz="1200" b="0" i="0" dirty="0">
                <a:solidFill>
                  <a:schemeClr val="bg1"/>
                </a:solidFill>
                <a:effectLst/>
                <a:latin typeface="Courier New" panose="02070309020205020404" pitchFamily="49" charset="0"/>
              </a:rPr>
              <a:t>日から</a:t>
            </a:r>
            <a:r>
              <a:rPr lang="en-US" altLang="ja-JP" sz="1200" b="0" i="0" dirty="0">
                <a:solidFill>
                  <a:schemeClr val="bg1"/>
                </a:solidFill>
                <a:effectLst/>
                <a:latin typeface="Courier New" panose="02070309020205020404" pitchFamily="49" charset="0"/>
              </a:rPr>
              <a:t>12</a:t>
            </a:r>
            <a:r>
              <a:rPr lang="ja-JP" altLang="en-US" sz="1200" b="0" i="0" dirty="0">
                <a:solidFill>
                  <a:schemeClr val="bg1"/>
                </a:solidFill>
                <a:effectLst/>
                <a:latin typeface="Courier New" panose="02070309020205020404" pitchFamily="49" charset="0"/>
              </a:rPr>
              <a:t>日まで東京国際フォーラム ホール</a:t>
            </a:r>
            <a:r>
              <a:rPr lang="en-US" altLang="ja-JP" sz="1200" b="0" i="0" dirty="0">
                <a:solidFill>
                  <a:schemeClr val="bg1"/>
                </a:solidFill>
                <a:effectLst/>
                <a:latin typeface="Courier New" panose="02070309020205020404" pitchFamily="49" charset="0"/>
              </a:rPr>
              <a:t>A</a:t>
            </a:r>
            <a:r>
              <a:rPr lang="ja-JP" altLang="en-US" sz="1200" b="0" i="0" dirty="0">
                <a:solidFill>
                  <a:schemeClr val="bg1"/>
                </a:solidFill>
                <a:effectLst/>
                <a:latin typeface="Courier New" panose="02070309020205020404" pitchFamily="49" charset="0"/>
              </a:rPr>
              <a:t>、大阪公演は</a:t>
            </a:r>
            <a:r>
              <a:rPr lang="en-US" altLang="ja-JP" sz="1200" b="0" i="0" dirty="0">
                <a:solidFill>
                  <a:schemeClr val="bg1"/>
                </a:solidFill>
                <a:effectLst/>
                <a:latin typeface="Courier New" panose="02070309020205020404" pitchFamily="49" charset="0"/>
              </a:rPr>
              <a:t>8</a:t>
            </a:r>
            <a:r>
              <a:rPr lang="ja-JP" altLang="en-US" sz="1200" b="0" i="0" dirty="0">
                <a:solidFill>
                  <a:schemeClr val="bg1"/>
                </a:solidFill>
                <a:effectLst/>
                <a:latin typeface="Courier New" panose="02070309020205020404" pitchFamily="49" charset="0"/>
              </a:rPr>
              <a:t>月</a:t>
            </a:r>
            <a:r>
              <a:rPr lang="en-US" altLang="ja-JP" sz="1200" b="0" i="0" dirty="0">
                <a:solidFill>
                  <a:schemeClr val="bg1"/>
                </a:solidFill>
                <a:effectLst/>
                <a:latin typeface="Courier New" panose="02070309020205020404" pitchFamily="49" charset="0"/>
              </a:rPr>
              <a:t>15</a:t>
            </a:r>
            <a:r>
              <a:rPr lang="ja-JP" altLang="en-US" sz="1200" b="0" i="0" dirty="0">
                <a:solidFill>
                  <a:schemeClr val="bg1"/>
                </a:solidFill>
                <a:effectLst/>
                <a:latin typeface="Courier New" panose="02070309020205020404" pitchFamily="49" charset="0"/>
              </a:rPr>
              <a:t>日にグランキューブ大阪で行われます。</a:t>
            </a:r>
            <a:r>
              <a:rPr lang="ja-JP" altLang="en-US" sz="1200" b="0" i="0" dirty="0">
                <a:solidFill>
                  <a:schemeClr val="bg1"/>
                </a:solidFill>
                <a:effectLst/>
                <a:highlight>
                  <a:srgbClr val="F4B54B"/>
                </a:highlight>
                <a:latin typeface="Courier New" panose="02070309020205020404" pitchFamily="49" charset="0"/>
              </a:rPr>
              <a:t>ジョージ・ルーカス</a:t>
            </a:r>
            <a:r>
              <a:rPr lang="ja-JP" altLang="en-US" sz="1200" b="0" i="0" dirty="0">
                <a:solidFill>
                  <a:schemeClr val="bg1"/>
                </a:solidFill>
                <a:effectLst/>
                <a:latin typeface="Courier New" panose="02070309020205020404" pitchFamily="49" charset="0"/>
              </a:rPr>
              <a:t>が監督した</a:t>
            </a:r>
            <a:r>
              <a:rPr lang="en-US" altLang="ja-JP" sz="1200" b="0" i="0" dirty="0">
                <a:solidFill>
                  <a:schemeClr val="bg1"/>
                </a:solidFill>
                <a:effectLst/>
                <a:latin typeface="Courier New" panose="02070309020205020404" pitchFamily="49" charset="0"/>
              </a:rPr>
              <a:t>『</a:t>
            </a:r>
            <a:r>
              <a:rPr lang="ja-JP" altLang="en-US" sz="1200" b="0" i="0" dirty="0">
                <a:solidFill>
                  <a:schemeClr val="bg1"/>
                </a:solidFill>
                <a:effectLst/>
                <a:highlight>
                  <a:srgbClr val="9DC3E6"/>
                </a:highlight>
                <a:latin typeface="Courier New" panose="02070309020205020404" pitchFamily="49" charset="0"/>
              </a:rPr>
              <a:t>スター・ウォーズ</a:t>
            </a:r>
            <a:r>
              <a:rPr lang="ja-JP" altLang="en-US" sz="1200" b="0" i="0" dirty="0">
                <a:solidFill>
                  <a:schemeClr val="bg1"/>
                </a:solidFill>
                <a:effectLst/>
                <a:latin typeface="Courier New" panose="02070309020205020404" pitchFamily="49" charset="0"/>
              </a:rPr>
              <a:t> エピソード</a:t>
            </a:r>
            <a:r>
              <a:rPr lang="en-US" altLang="ja-JP" sz="1200" b="0" i="0" dirty="0">
                <a:solidFill>
                  <a:schemeClr val="bg1"/>
                </a:solidFill>
                <a:effectLst/>
                <a:latin typeface="Courier New" panose="02070309020205020404" pitchFamily="49" charset="0"/>
              </a:rPr>
              <a:t>1/</a:t>
            </a:r>
            <a:r>
              <a:rPr lang="ja-JP" altLang="en-US" sz="1200" b="0" i="0" dirty="0">
                <a:solidFill>
                  <a:schemeClr val="bg1"/>
                </a:solidFill>
                <a:effectLst/>
                <a:latin typeface="Courier New" panose="02070309020205020404" pitchFamily="49" charset="0"/>
              </a:rPr>
              <a:t>ファントム・メナス </a:t>
            </a:r>
            <a:r>
              <a:rPr lang="en-US" altLang="ja-JP" sz="1200" b="0" i="0" dirty="0">
                <a:solidFill>
                  <a:schemeClr val="bg1"/>
                </a:solidFill>
                <a:effectLst/>
                <a:latin typeface="Courier New" panose="02070309020205020404" pitchFamily="49" charset="0"/>
              </a:rPr>
              <a:t>3D』</a:t>
            </a:r>
            <a:r>
              <a:rPr lang="ja-JP" altLang="en-US" sz="1200" b="0" i="0" dirty="0">
                <a:solidFill>
                  <a:schemeClr val="bg1"/>
                </a:solidFill>
                <a:effectLst/>
                <a:latin typeface="Courier New" panose="02070309020205020404" pitchFamily="49" charset="0"/>
              </a:rPr>
              <a:t>の公開も</a:t>
            </a:r>
            <a:r>
              <a:rPr lang="en-US" altLang="ja-JP" sz="1200" b="0" i="0" dirty="0">
                <a:solidFill>
                  <a:schemeClr val="bg1"/>
                </a:solidFill>
                <a:effectLst/>
                <a:latin typeface="Courier New" panose="02070309020205020404" pitchFamily="49" charset="0"/>
              </a:rPr>
              <a:t>3</a:t>
            </a:r>
            <a:r>
              <a:rPr lang="ja-JP" altLang="en-US" sz="1200" b="0" i="0" dirty="0">
                <a:solidFill>
                  <a:schemeClr val="bg1"/>
                </a:solidFill>
                <a:effectLst/>
                <a:latin typeface="Courier New" panose="02070309020205020404" pitchFamily="49" charset="0"/>
              </a:rPr>
              <a:t>月</a:t>
            </a:r>
            <a:r>
              <a:rPr lang="en-US" altLang="ja-JP" sz="1200" b="0" i="0" dirty="0">
                <a:solidFill>
                  <a:schemeClr val="bg1"/>
                </a:solidFill>
                <a:effectLst/>
                <a:latin typeface="Courier New" panose="02070309020205020404" pitchFamily="49" charset="0"/>
              </a:rPr>
              <a:t>16</a:t>
            </a:r>
            <a:r>
              <a:rPr lang="ja-JP" altLang="en-US" sz="1200" b="0" i="0" dirty="0">
                <a:solidFill>
                  <a:schemeClr val="bg1"/>
                </a:solidFill>
                <a:effectLst/>
                <a:latin typeface="Courier New" panose="02070309020205020404" pitchFamily="49" charset="0"/>
              </a:rPr>
              <a:t>日に予定されており、今年は</a:t>
            </a:r>
            <a:r>
              <a:rPr lang="ja-JP" altLang="en-US" sz="1200" b="0" i="0" dirty="0">
                <a:solidFill>
                  <a:schemeClr val="bg1"/>
                </a:solidFill>
                <a:effectLst/>
                <a:highlight>
                  <a:srgbClr val="9DC3E6"/>
                </a:highlight>
                <a:latin typeface="Courier New" panose="02070309020205020404" pitchFamily="49" charset="0"/>
              </a:rPr>
              <a:t>スター・ウォーズ</a:t>
            </a:r>
            <a:r>
              <a:rPr lang="ja-JP" altLang="en-US" sz="1200" b="0" i="0" dirty="0">
                <a:solidFill>
                  <a:schemeClr val="bg1"/>
                </a:solidFill>
                <a:effectLst/>
                <a:latin typeface="Courier New" panose="02070309020205020404" pitchFamily="49" charset="0"/>
              </a:rPr>
              <a:t>の熱が世界中を包み込むでしょう。</a:t>
            </a:r>
            <a:endParaRPr kumimoji="1" lang="ja-JP" altLang="en-US" sz="1200" dirty="0">
              <a:solidFill>
                <a:schemeClr val="bg1"/>
              </a:solidFill>
            </a:endParaRPr>
          </a:p>
        </p:txBody>
      </p:sp>
      <p:sp>
        <p:nvSpPr>
          <p:cNvPr id="4" name="テキスト ボックス 3">
            <a:extLst>
              <a:ext uri="{FF2B5EF4-FFF2-40B4-BE49-F238E27FC236}">
                <a16:creationId xmlns:a16="http://schemas.microsoft.com/office/drawing/2014/main" id="{FB6DAB85-07B7-2D89-C8AA-A028DA2E31A6}"/>
              </a:ext>
            </a:extLst>
          </p:cNvPr>
          <p:cNvSpPr txBox="1"/>
          <p:nvPr/>
        </p:nvSpPr>
        <p:spPr>
          <a:xfrm>
            <a:off x="5911381" y="4238825"/>
            <a:ext cx="2465913" cy="369332"/>
          </a:xfrm>
          <a:prstGeom prst="rect">
            <a:avLst/>
          </a:prstGeom>
          <a:noFill/>
        </p:spPr>
        <p:txBody>
          <a:bodyPr wrap="square" rtlCol="0">
            <a:spAutoFit/>
          </a:bodyPr>
          <a:lstStyle/>
          <a:p>
            <a:pPr algn="ctr"/>
            <a:r>
              <a:rPr kumimoji="1" lang="en-US" altLang="ja-JP" dirty="0"/>
              <a:t>&lt;</a:t>
            </a:r>
            <a:r>
              <a:rPr kumimoji="1" lang="ja-JP" altLang="en-US" dirty="0"/>
              <a:t>要約文</a:t>
            </a:r>
            <a:r>
              <a:rPr kumimoji="1" lang="en-US" altLang="ja-JP" dirty="0"/>
              <a:t>&gt;</a:t>
            </a:r>
            <a:endParaRPr kumimoji="1" lang="ja-JP" altLang="en-US" dirty="0"/>
          </a:p>
        </p:txBody>
      </p:sp>
      <p:sp>
        <p:nvSpPr>
          <p:cNvPr id="5" name="テキスト ボックス 4">
            <a:extLst>
              <a:ext uri="{FF2B5EF4-FFF2-40B4-BE49-F238E27FC236}">
                <a16:creationId xmlns:a16="http://schemas.microsoft.com/office/drawing/2014/main" id="{F0A02CDC-2CA5-F725-ADDB-BA3065669C90}"/>
              </a:ext>
            </a:extLst>
          </p:cNvPr>
          <p:cNvSpPr txBox="1"/>
          <p:nvPr/>
        </p:nvSpPr>
        <p:spPr>
          <a:xfrm>
            <a:off x="1460062" y="6454817"/>
            <a:ext cx="2465913" cy="369332"/>
          </a:xfrm>
          <a:prstGeom prst="rect">
            <a:avLst/>
          </a:prstGeom>
          <a:noFill/>
        </p:spPr>
        <p:txBody>
          <a:bodyPr wrap="square" rtlCol="0">
            <a:spAutoFit/>
          </a:bodyPr>
          <a:lstStyle/>
          <a:p>
            <a:pPr algn="ctr"/>
            <a:r>
              <a:rPr kumimoji="1" lang="en-US" altLang="ja-JP" dirty="0"/>
              <a:t>&lt;</a:t>
            </a:r>
            <a:r>
              <a:rPr kumimoji="1" lang="ja-JP" altLang="en-US" dirty="0"/>
              <a:t>原文</a:t>
            </a:r>
            <a:r>
              <a:rPr kumimoji="1" lang="en-US" altLang="ja-JP" dirty="0"/>
              <a:t>&gt;</a:t>
            </a:r>
            <a:endParaRPr kumimoji="1" lang="ja-JP" altLang="en-US" dirty="0"/>
          </a:p>
        </p:txBody>
      </p:sp>
    </p:spTree>
    <p:extLst>
      <p:ext uri="{BB962C8B-B14F-4D97-AF65-F5344CB8AC3E}">
        <p14:creationId xmlns:p14="http://schemas.microsoft.com/office/powerpoint/2010/main" val="3128255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A3CCD-3F6E-A62B-030B-94930BB06F78}"/>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DC49D3FB-3D19-DAA6-F831-5C9788D6809A}"/>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実験設定</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F8B58901-D57A-4C43-E989-DCC1DF5F0C7C}"/>
              </a:ext>
            </a:extLst>
          </p:cNvPr>
          <p:cNvSpPr>
            <a:spLocks noGrp="1"/>
          </p:cNvSpPr>
          <p:nvPr>
            <p:ph type="sldNum" sz="quarter" idx="12"/>
          </p:nvPr>
        </p:nvSpPr>
        <p:spPr/>
        <p:txBody>
          <a:bodyPr/>
          <a:lstStyle/>
          <a:p>
            <a:fld id="{84E5AB44-6C43-4864-84E5-D75B94A07FCF}" type="slidenum">
              <a:rPr kumimoji="1" lang="ja-JP" altLang="en-US" smtClean="0"/>
              <a:t>18</a:t>
            </a:fld>
            <a:endParaRPr kumimoji="1" lang="ja-JP" altLang="en-US"/>
          </a:p>
        </p:txBody>
      </p:sp>
      <p:sp>
        <p:nvSpPr>
          <p:cNvPr id="3" name="テキスト ボックス 2">
            <a:extLst>
              <a:ext uri="{FF2B5EF4-FFF2-40B4-BE49-F238E27FC236}">
                <a16:creationId xmlns:a16="http://schemas.microsoft.com/office/drawing/2014/main" id="{1FC9C525-0D6A-5E14-D8AE-5BCFAF3B185B}"/>
              </a:ext>
            </a:extLst>
          </p:cNvPr>
          <p:cNvSpPr txBox="1"/>
          <p:nvPr/>
        </p:nvSpPr>
        <p:spPr>
          <a:xfrm>
            <a:off x="331353" y="1426808"/>
            <a:ext cx="8567320" cy="334610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ja-JP" sz="2400" dirty="0">
                <a:solidFill>
                  <a:schemeClr val="tx1"/>
                </a:solidFill>
              </a:rPr>
              <a:t>livedoor </a:t>
            </a:r>
            <a:r>
              <a:rPr lang="ja-JP" altLang="en-US" sz="2400" dirty="0">
                <a:solidFill>
                  <a:schemeClr val="tx1"/>
                </a:solidFill>
              </a:rPr>
              <a:t>ニュースコーパスデータセットを用いた</a:t>
            </a:r>
            <a:br>
              <a:rPr lang="en-US" altLang="ja-JP" sz="2400" dirty="0">
                <a:solidFill>
                  <a:schemeClr val="tx1"/>
                </a:solidFill>
              </a:rPr>
            </a:br>
            <a:r>
              <a:rPr lang="ja-JP" altLang="en-US" sz="2400" dirty="0">
                <a:solidFill>
                  <a:schemeClr val="tx1"/>
                </a:solidFill>
              </a:rPr>
              <a:t>テキスト分類 </a:t>
            </a:r>
            <a:r>
              <a:rPr lang="en-US" altLang="ja-JP" sz="2400" dirty="0">
                <a:solidFill>
                  <a:schemeClr val="tx1"/>
                </a:solidFill>
              </a:rPr>
              <a:t>(</a:t>
            </a:r>
            <a:r>
              <a:rPr lang="ja-JP" altLang="en-US" sz="2400" dirty="0">
                <a:solidFill>
                  <a:schemeClr val="tx1"/>
                </a:solidFill>
              </a:rPr>
              <a:t>記事ラベル推定</a:t>
            </a:r>
            <a:r>
              <a:rPr lang="en-US" altLang="ja-JP" sz="2400" dirty="0">
                <a:solidFill>
                  <a:schemeClr val="tx1"/>
                </a:solidFill>
              </a:rPr>
              <a:t>)</a:t>
            </a:r>
          </a:p>
          <a:p>
            <a:pPr marL="342900" indent="-342900">
              <a:lnSpc>
                <a:spcPct val="150000"/>
              </a:lnSpc>
              <a:buFont typeface="Arial" panose="020B0604020202020204" pitchFamily="34" charset="0"/>
              <a:buChar char="•"/>
            </a:pPr>
            <a:r>
              <a:rPr lang="ja-JP" altLang="en-US" sz="2400" dirty="0">
                <a:solidFill>
                  <a:schemeClr val="tx1"/>
                </a:solidFill>
              </a:rPr>
              <a:t>訓練データ </a:t>
            </a:r>
            <a:r>
              <a:rPr lang="en-US" altLang="ja-JP" sz="2400" dirty="0">
                <a:solidFill>
                  <a:schemeClr val="tx1"/>
                </a:solidFill>
              </a:rPr>
              <a:t>: </a:t>
            </a:r>
            <a:r>
              <a:rPr lang="ja-JP" altLang="en-US" sz="2400" dirty="0">
                <a:solidFill>
                  <a:schemeClr val="tx1"/>
                </a:solidFill>
              </a:rPr>
              <a:t>検証データ </a:t>
            </a:r>
            <a:r>
              <a:rPr lang="en-US" altLang="ja-JP" sz="2400" dirty="0">
                <a:solidFill>
                  <a:schemeClr val="tx1"/>
                </a:solidFill>
              </a:rPr>
              <a:t>: </a:t>
            </a:r>
            <a:r>
              <a:rPr lang="ja-JP" altLang="en-US" sz="2400" dirty="0">
                <a:solidFill>
                  <a:schemeClr val="tx1"/>
                </a:solidFill>
              </a:rPr>
              <a:t>テストデータ </a:t>
            </a:r>
            <a:r>
              <a:rPr lang="en-US" altLang="ja-JP" sz="2400" dirty="0">
                <a:solidFill>
                  <a:schemeClr val="tx1"/>
                </a:solidFill>
              </a:rPr>
              <a:t>= 8 : 1 : 1 </a:t>
            </a:r>
            <a:r>
              <a:rPr lang="ja-JP" altLang="en-US" sz="2400" dirty="0">
                <a:solidFill>
                  <a:schemeClr val="tx1"/>
                </a:solidFill>
              </a:rPr>
              <a:t>に分割</a:t>
            </a:r>
            <a:endParaRPr lang="en-US" altLang="ja-JP" sz="2400" dirty="0">
              <a:solidFill>
                <a:schemeClr val="tx1"/>
              </a:solidFill>
            </a:endParaRPr>
          </a:p>
          <a:p>
            <a:pPr marL="342900" indent="-342900">
              <a:lnSpc>
                <a:spcPct val="150000"/>
              </a:lnSpc>
              <a:buFont typeface="Arial" panose="020B0604020202020204" pitchFamily="34" charset="0"/>
              <a:buChar char="•"/>
            </a:pPr>
            <a:r>
              <a:rPr lang="ja-JP" altLang="en-US" sz="2400" dirty="0"/>
              <a:t>検証データにおける</a:t>
            </a:r>
            <a:r>
              <a:rPr lang="en-US" altLang="ja-JP" sz="2400" dirty="0"/>
              <a:t> F1 </a:t>
            </a:r>
            <a:r>
              <a:rPr lang="ja-JP" altLang="en-US" sz="2400" dirty="0"/>
              <a:t>値 が最も高い</a:t>
            </a:r>
            <a:r>
              <a:rPr lang="en-US" altLang="ja-JP" sz="2400" dirty="0"/>
              <a:t> epoch </a:t>
            </a:r>
            <a:r>
              <a:rPr lang="ja-JP" altLang="en-US" sz="2400" dirty="0"/>
              <a:t>における</a:t>
            </a:r>
            <a:br>
              <a:rPr lang="en-US" altLang="ja-JP" sz="2400" dirty="0"/>
            </a:br>
            <a:r>
              <a:rPr lang="ja-JP" altLang="en-US" sz="2400" dirty="0"/>
              <a:t>モデルで評価する</a:t>
            </a:r>
            <a:endParaRPr lang="ja-JP" altLang="en-US" sz="2400" dirty="0">
              <a:solidFill>
                <a:schemeClr val="tx1"/>
              </a:solidFill>
            </a:endParaRPr>
          </a:p>
          <a:p>
            <a:pPr marL="342900" indent="-342900">
              <a:lnSpc>
                <a:spcPct val="150000"/>
              </a:lnSpc>
              <a:buFont typeface="Arial" panose="020B0604020202020204" pitchFamily="34" charset="0"/>
              <a:buChar char="•"/>
            </a:pPr>
            <a:endParaRPr lang="en-US" altLang="ja-JP" sz="2400" dirty="0">
              <a:solidFill>
                <a:schemeClr val="tx1"/>
              </a:solidFill>
            </a:endParaRPr>
          </a:p>
        </p:txBody>
      </p:sp>
      <p:graphicFrame>
        <p:nvGraphicFramePr>
          <p:cNvPr id="2" name="表 1">
            <a:extLst>
              <a:ext uri="{FF2B5EF4-FFF2-40B4-BE49-F238E27FC236}">
                <a16:creationId xmlns:a16="http://schemas.microsoft.com/office/drawing/2014/main" id="{48E931AB-A0E3-4BE7-722D-92DB0CF1EBA7}"/>
              </a:ext>
            </a:extLst>
          </p:cNvPr>
          <p:cNvGraphicFramePr>
            <a:graphicFrameLocks noGrp="1"/>
          </p:cNvGraphicFramePr>
          <p:nvPr>
            <p:extLst>
              <p:ext uri="{D42A27DB-BD31-4B8C-83A1-F6EECF244321}">
                <p14:modId xmlns:p14="http://schemas.microsoft.com/office/powerpoint/2010/main" val="1595286915"/>
              </p:ext>
            </p:extLst>
          </p:nvPr>
        </p:nvGraphicFramePr>
        <p:xfrm>
          <a:off x="245327" y="4387478"/>
          <a:ext cx="8416038" cy="1584960"/>
        </p:xfrm>
        <a:graphic>
          <a:graphicData uri="http://schemas.openxmlformats.org/drawingml/2006/table">
            <a:tbl>
              <a:tblPr firstRow="1" firstCol="1" bandRow="1">
                <a:tableStyleId>{5FD0F851-EC5A-4D38-B0AD-8093EC10F338}</a:tableStyleId>
              </a:tblPr>
              <a:tblGrid>
                <a:gridCol w="921931">
                  <a:extLst>
                    <a:ext uri="{9D8B030D-6E8A-4147-A177-3AD203B41FA5}">
                      <a16:colId xmlns:a16="http://schemas.microsoft.com/office/drawing/2014/main" val="4043577709"/>
                    </a:ext>
                  </a:extLst>
                </a:gridCol>
                <a:gridCol w="739747">
                  <a:extLst>
                    <a:ext uri="{9D8B030D-6E8A-4147-A177-3AD203B41FA5}">
                      <a16:colId xmlns:a16="http://schemas.microsoft.com/office/drawing/2014/main" val="3861140636"/>
                    </a:ext>
                  </a:extLst>
                </a:gridCol>
                <a:gridCol w="739747">
                  <a:extLst>
                    <a:ext uri="{9D8B030D-6E8A-4147-A177-3AD203B41FA5}">
                      <a16:colId xmlns:a16="http://schemas.microsoft.com/office/drawing/2014/main" val="3419020887"/>
                    </a:ext>
                  </a:extLst>
                </a:gridCol>
                <a:gridCol w="739747">
                  <a:extLst>
                    <a:ext uri="{9D8B030D-6E8A-4147-A177-3AD203B41FA5}">
                      <a16:colId xmlns:a16="http://schemas.microsoft.com/office/drawing/2014/main" val="3703252727"/>
                    </a:ext>
                  </a:extLst>
                </a:gridCol>
                <a:gridCol w="739747">
                  <a:extLst>
                    <a:ext uri="{9D8B030D-6E8A-4147-A177-3AD203B41FA5}">
                      <a16:colId xmlns:a16="http://schemas.microsoft.com/office/drawing/2014/main" val="68032685"/>
                    </a:ext>
                  </a:extLst>
                </a:gridCol>
                <a:gridCol w="739747">
                  <a:extLst>
                    <a:ext uri="{9D8B030D-6E8A-4147-A177-3AD203B41FA5}">
                      <a16:colId xmlns:a16="http://schemas.microsoft.com/office/drawing/2014/main" val="2294665452"/>
                    </a:ext>
                  </a:extLst>
                </a:gridCol>
                <a:gridCol w="739747">
                  <a:extLst>
                    <a:ext uri="{9D8B030D-6E8A-4147-A177-3AD203B41FA5}">
                      <a16:colId xmlns:a16="http://schemas.microsoft.com/office/drawing/2014/main" val="2033369280"/>
                    </a:ext>
                  </a:extLst>
                </a:gridCol>
                <a:gridCol w="739747">
                  <a:extLst>
                    <a:ext uri="{9D8B030D-6E8A-4147-A177-3AD203B41FA5}">
                      <a16:colId xmlns:a16="http://schemas.microsoft.com/office/drawing/2014/main" val="1815532292"/>
                    </a:ext>
                  </a:extLst>
                </a:gridCol>
                <a:gridCol w="739747">
                  <a:extLst>
                    <a:ext uri="{9D8B030D-6E8A-4147-A177-3AD203B41FA5}">
                      <a16:colId xmlns:a16="http://schemas.microsoft.com/office/drawing/2014/main" val="1603307733"/>
                    </a:ext>
                  </a:extLst>
                </a:gridCol>
                <a:gridCol w="739747">
                  <a:extLst>
                    <a:ext uri="{9D8B030D-6E8A-4147-A177-3AD203B41FA5}">
                      <a16:colId xmlns:a16="http://schemas.microsoft.com/office/drawing/2014/main" val="3383890429"/>
                    </a:ext>
                  </a:extLst>
                </a:gridCol>
                <a:gridCol w="836384">
                  <a:extLst>
                    <a:ext uri="{9D8B030D-6E8A-4147-A177-3AD203B41FA5}">
                      <a16:colId xmlns:a16="http://schemas.microsoft.com/office/drawing/2014/main" val="203870533"/>
                    </a:ext>
                  </a:extLst>
                </a:gridCol>
              </a:tblGrid>
              <a:tr h="371748">
                <a:tc>
                  <a:txBody>
                    <a:bodyPr/>
                    <a:lstStyle/>
                    <a:p>
                      <a:pPr algn="ctr"/>
                      <a:endParaRPr kumimoji="1" lang="ja-JP" altLang="en-US" sz="2000" dirty="0"/>
                    </a:p>
                  </a:txBody>
                  <a:tcPr/>
                </a:tc>
                <a:tc>
                  <a:txBody>
                    <a:bodyPr/>
                    <a:lstStyle/>
                    <a:p>
                      <a:pPr algn="ctr"/>
                      <a:r>
                        <a:rPr kumimoji="1" lang="en-US" altLang="ja-JP" sz="2000" dirty="0"/>
                        <a:t>0</a:t>
                      </a:r>
                      <a:endParaRPr kumimoji="1" lang="ja-JP" altLang="en-US" sz="2000" dirty="0"/>
                    </a:p>
                  </a:txBody>
                  <a:tcPr/>
                </a:tc>
                <a:tc>
                  <a:txBody>
                    <a:bodyPr/>
                    <a:lstStyle/>
                    <a:p>
                      <a:pPr algn="ctr"/>
                      <a:r>
                        <a:rPr kumimoji="1" lang="en-US" altLang="ja-JP" sz="2000" dirty="0"/>
                        <a:t>1</a:t>
                      </a:r>
                      <a:endParaRPr kumimoji="1" lang="ja-JP" altLang="en-US" sz="2000" dirty="0"/>
                    </a:p>
                  </a:txBody>
                  <a:tcPr/>
                </a:tc>
                <a:tc>
                  <a:txBody>
                    <a:bodyPr/>
                    <a:lstStyle/>
                    <a:p>
                      <a:pPr algn="ctr"/>
                      <a:r>
                        <a:rPr kumimoji="1" lang="en-US" altLang="ja-JP" sz="2000" dirty="0"/>
                        <a:t>2</a:t>
                      </a:r>
                      <a:endParaRPr kumimoji="1" lang="ja-JP" altLang="en-US" sz="2000" dirty="0"/>
                    </a:p>
                  </a:txBody>
                  <a:tcPr/>
                </a:tc>
                <a:tc>
                  <a:txBody>
                    <a:bodyPr/>
                    <a:lstStyle/>
                    <a:p>
                      <a:pPr algn="ctr"/>
                      <a:r>
                        <a:rPr kumimoji="1" lang="en-US" altLang="ja-JP" sz="2000" dirty="0"/>
                        <a:t>3</a:t>
                      </a:r>
                      <a:endParaRPr kumimoji="1" lang="ja-JP" altLang="en-US" sz="2000" dirty="0"/>
                    </a:p>
                  </a:txBody>
                  <a:tcPr/>
                </a:tc>
                <a:tc>
                  <a:txBody>
                    <a:bodyPr/>
                    <a:lstStyle/>
                    <a:p>
                      <a:pPr algn="ctr"/>
                      <a:r>
                        <a:rPr kumimoji="1" lang="en-US" altLang="ja-JP" sz="2000" dirty="0"/>
                        <a:t>4</a:t>
                      </a:r>
                      <a:endParaRPr kumimoji="1" lang="ja-JP" altLang="en-US" sz="2000" dirty="0"/>
                    </a:p>
                  </a:txBody>
                  <a:tcPr/>
                </a:tc>
                <a:tc>
                  <a:txBody>
                    <a:bodyPr/>
                    <a:lstStyle/>
                    <a:p>
                      <a:pPr algn="ctr"/>
                      <a:r>
                        <a:rPr kumimoji="1" lang="en-US" altLang="ja-JP" sz="2000" dirty="0"/>
                        <a:t>5</a:t>
                      </a:r>
                      <a:endParaRPr kumimoji="1" lang="ja-JP" altLang="en-US" sz="2000" dirty="0"/>
                    </a:p>
                  </a:txBody>
                  <a:tcPr/>
                </a:tc>
                <a:tc>
                  <a:txBody>
                    <a:bodyPr/>
                    <a:lstStyle/>
                    <a:p>
                      <a:pPr algn="ctr"/>
                      <a:r>
                        <a:rPr kumimoji="1" lang="en-US" altLang="ja-JP" sz="2000" dirty="0"/>
                        <a:t>6</a:t>
                      </a:r>
                      <a:endParaRPr kumimoji="1" lang="ja-JP" altLang="en-US" sz="2000" dirty="0"/>
                    </a:p>
                  </a:txBody>
                  <a:tcPr/>
                </a:tc>
                <a:tc>
                  <a:txBody>
                    <a:bodyPr/>
                    <a:lstStyle/>
                    <a:p>
                      <a:pPr algn="ctr"/>
                      <a:r>
                        <a:rPr kumimoji="1" lang="en-US" altLang="ja-JP" sz="2000" dirty="0"/>
                        <a:t>7</a:t>
                      </a:r>
                      <a:endParaRPr kumimoji="1" lang="ja-JP" altLang="en-US" sz="2000" dirty="0"/>
                    </a:p>
                  </a:txBody>
                  <a:tcPr/>
                </a:tc>
                <a:tc>
                  <a:txBody>
                    <a:bodyPr/>
                    <a:lstStyle/>
                    <a:p>
                      <a:pPr algn="ctr"/>
                      <a:r>
                        <a:rPr kumimoji="1" lang="en-US" altLang="ja-JP" sz="2000" dirty="0"/>
                        <a:t>8</a:t>
                      </a:r>
                      <a:endParaRPr kumimoji="1" lang="ja-JP" altLang="en-US" sz="2000" dirty="0"/>
                    </a:p>
                  </a:txBody>
                  <a:tcPr/>
                </a:tc>
                <a:tc>
                  <a:txBody>
                    <a:bodyPr/>
                    <a:lstStyle/>
                    <a:p>
                      <a:pPr algn="ctr"/>
                      <a:r>
                        <a:rPr kumimoji="1" lang="ja-JP" altLang="en-US" sz="2000" dirty="0"/>
                        <a:t>合計</a:t>
                      </a:r>
                    </a:p>
                  </a:txBody>
                  <a:tcPr/>
                </a:tc>
                <a:extLst>
                  <a:ext uri="{0D108BD9-81ED-4DB2-BD59-A6C34878D82A}">
                    <a16:rowId xmlns:a16="http://schemas.microsoft.com/office/drawing/2014/main" val="2539019574"/>
                  </a:ext>
                </a:extLst>
              </a:tr>
              <a:tr h="371748">
                <a:tc>
                  <a:txBody>
                    <a:bodyPr/>
                    <a:lstStyle/>
                    <a:p>
                      <a:pPr algn="ctr"/>
                      <a:r>
                        <a:rPr kumimoji="1" lang="ja-JP" altLang="en-US" sz="1800" dirty="0"/>
                        <a:t>訓練</a:t>
                      </a:r>
                    </a:p>
                  </a:txBody>
                  <a:tcPr/>
                </a:tc>
                <a:tc>
                  <a:txBody>
                    <a:bodyPr/>
                    <a:lstStyle/>
                    <a:p>
                      <a:pPr algn="ctr"/>
                      <a:r>
                        <a:rPr kumimoji="1" lang="en-US" altLang="ja-JP" sz="2000" dirty="0"/>
                        <a:t>684</a:t>
                      </a:r>
                      <a:endParaRPr kumimoji="1" lang="ja-JP" altLang="en-US" sz="2000" dirty="0"/>
                    </a:p>
                  </a:txBody>
                  <a:tcPr/>
                </a:tc>
                <a:tc>
                  <a:txBody>
                    <a:bodyPr/>
                    <a:lstStyle/>
                    <a:p>
                      <a:pPr algn="ctr"/>
                      <a:r>
                        <a:rPr kumimoji="1" lang="en-US" altLang="ja-JP" sz="2000" dirty="0"/>
                        <a:t>695</a:t>
                      </a:r>
                      <a:endParaRPr kumimoji="1" lang="ja-JP" altLang="en-US" sz="2000" dirty="0"/>
                    </a:p>
                  </a:txBody>
                  <a:tcPr/>
                </a:tc>
                <a:tc>
                  <a:txBody>
                    <a:bodyPr/>
                    <a:lstStyle/>
                    <a:p>
                      <a:pPr algn="ctr"/>
                      <a:r>
                        <a:rPr kumimoji="1" lang="en-US" altLang="ja-JP" sz="2000" dirty="0"/>
                        <a:t>690</a:t>
                      </a:r>
                      <a:endParaRPr kumimoji="1" lang="ja-JP" altLang="en-US" sz="2000" dirty="0"/>
                    </a:p>
                  </a:txBody>
                  <a:tcPr/>
                </a:tc>
                <a:tc>
                  <a:txBody>
                    <a:bodyPr/>
                    <a:lstStyle/>
                    <a:p>
                      <a:pPr algn="ctr"/>
                      <a:r>
                        <a:rPr kumimoji="1" lang="en-US" altLang="ja-JP" sz="2000" dirty="0"/>
                        <a:t>421</a:t>
                      </a:r>
                      <a:endParaRPr kumimoji="1" lang="ja-JP" altLang="en-US" sz="2000" dirty="0"/>
                    </a:p>
                  </a:txBody>
                  <a:tcPr/>
                </a:tc>
                <a:tc>
                  <a:txBody>
                    <a:bodyPr/>
                    <a:lstStyle/>
                    <a:p>
                      <a:pPr algn="ctr"/>
                      <a:r>
                        <a:rPr kumimoji="1" lang="en-US" altLang="ja-JP" sz="2000" dirty="0"/>
                        <a:t>700</a:t>
                      </a:r>
                      <a:endParaRPr kumimoji="1" lang="ja-JP" altLang="en-US" sz="2000" dirty="0"/>
                    </a:p>
                  </a:txBody>
                  <a:tcPr/>
                </a:tc>
                <a:tc>
                  <a:txBody>
                    <a:bodyPr/>
                    <a:lstStyle/>
                    <a:p>
                      <a:pPr algn="ctr"/>
                      <a:r>
                        <a:rPr kumimoji="1" lang="en-US" altLang="ja-JP" sz="2000" dirty="0"/>
                        <a:t>645</a:t>
                      </a:r>
                      <a:endParaRPr kumimoji="1" lang="ja-JP" altLang="en-US" sz="2000" dirty="0"/>
                    </a:p>
                  </a:txBody>
                  <a:tcPr/>
                </a:tc>
                <a:tc>
                  <a:txBody>
                    <a:bodyPr/>
                    <a:lstStyle/>
                    <a:p>
                      <a:pPr algn="ctr"/>
                      <a:r>
                        <a:rPr kumimoji="1" lang="en-US" altLang="ja-JP" sz="2000" dirty="0"/>
                        <a:t>713</a:t>
                      </a:r>
                      <a:endParaRPr kumimoji="1" lang="ja-JP" altLang="en-US" sz="2000" dirty="0"/>
                    </a:p>
                  </a:txBody>
                  <a:tcPr/>
                </a:tc>
                <a:tc>
                  <a:txBody>
                    <a:bodyPr/>
                    <a:lstStyle/>
                    <a:p>
                      <a:pPr algn="ctr"/>
                      <a:r>
                        <a:rPr kumimoji="1" lang="en-US" altLang="ja-JP" sz="2000" dirty="0"/>
                        <a:t>716</a:t>
                      </a:r>
                      <a:endParaRPr kumimoji="1" lang="ja-JP" altLang="en-US" sz="2000" dirty="0"/>
                    </a:p>
                  </a:txBody>
                  <a:tcPr/>
                </a:tc>
                <a:tc>
                  <a:txBody>
                    <a:bodyPr/>
                    <a:lstStyle/>
                    <a:p>
                      <a:pPr algn="ctr"/>
                      <a:r>
                        <a:rPr kumimoji="1" lang="en-US" altLang="ja-JP" sz="2000" dirty="0"/>
                        <a:t>631</a:t>
                      </a:r>
                      <a:endParaRPr kumimoji="1" lang="ja-JP" altLang="en-US" sz="2000" dirty="0"/>
                    </a:p>
                  </a:txBody>
                  <a:tcPr/>
                </a:tc>
                <a:tc>
                  <a:txBody>
                    <a:bodyPr/>
                    <a:lstStyle/>
                    <a:p>
                      <a:pPr algn="ctr"/>
                      <a:r>
                        <a:rPr kumimoji="1" lang="en-US" altLang="ja-JP" sz="2000" dirty="0"/>
                        <a:t>5,895</a:t>
                      </a:r>
                      <a:endParaRPr kumimoji="1" lang="ja-JP" altLang="en-US" sz="2000" dirty="0"/>
                    </a:p>
                  </a:txBody>
                  <a:tcPr/>
                </a:tc>
                <a:extLst>
                  <a:ext uri="{0D108BD9-81ED-4DB2-BD59-A6C34878D82A}">
                    <a16:rowId xmlns:a16="http://schemas.microsoft.com/office/drawing/2014/main" val="4234054178"/>
                  </a:ext>
                </a:extLst>
              </a:tr>
              <a:tr h="371748">
                <a:tc>
                  <a:txBody>
                    <a:bodyPr/>
                    <a:lstStyle/>
                    <a:p>
                      <a:pPr algn="ctr"/>
                      <a:r>
                        <a:rPr kumimoji="1" lang="ja-JP" altLang="en-US" sz="1800" dirty="0"/>
                        <a:t>検証</a:t>
                      </a:r>
                    </a:p>
                  </a:txBody>
                  <a:tcPr/>
                </a:tc>
                <a:tc>
                  <a:txBody>
                    <a:bodyPr/>
                    <a:lstStyle/>
                    <a:p>
                      <a:pPr algn="ctr"/>
                      <a:r>
                        <a:rPr kumimoji="1" lang="en-US" altLang="ja-JP" sz="2000" dirty="0"/>
                        <a:t>88</a:t>
                      </a:r>
                      <a:endParaRPr kumimoji="1" lang="ja-JP" altLang="en-US" sz="2000" dirty="0"/>
                    </a:p>
                  </a:txBody>
                  <a:tcPr/>
                </a:tc>
                <a:tc>
                  <a:txBody>
                    <a:bodyPr/>
                    <a:lstStyle/>
                    <a:p>
                      <a:pPr algn="ctr"/>
                      <a:r>
                        <a:rPr kumimoji="1" lang="en-US" altLang="ja-JP" sz="2000" dirty="0"/>
                        <a:t>80</a:t>
                      </a:r>
                      <a:endParaRPr kumimoji="1" lang="ja-JP" altLang="en-US" sz="2000" dirty="0"/>
                    </a:p>
                  </a:txBody>
                  <a:tcPr/>
                </a:tc>
                <a:tc>
                  <a:txBody>
                    <a:bodyPr/>
                    <a:lstStyle/>
                    <a:p>
                      <a:pPr algn="ctr"/>
                      <a:r>
                        <a:rPr kumimoji="1" lang="en-US" altLang="ja-JP" sz="2000" dirty="0"/>
                        <a:t>88</a:t>
                      </a:r>
                      <a:endParaRPr kumimoji="1" lang="ja-JP" altLang="en-US" sz="2000" dirty="0"/>
                    </a:p>
                  </a:txBody>
                  <a:tcPr/>
                </a:tc>
                <a:tc>
                  <a:txBody>
                    <a:bodyPr/>
                    <a:lstStyle/>
                    <a:p>
                      <a:pPr algn="ctr"/>
                      <a:r>
                        <a:rPr kumimoji="1" lang="en-US" altLang="ja-JP" sz="2000" dirty="0"/>
                        <a:t>42</a:t>
                      </a:r>
                      <a:endParaRPr kumimoji="1" lang="ja-JP" altLang="en-US" sz="2000" dirty="0"/>
                    </a:p>
                  </a:txBody>
                  <a:tcPr/>
                </a:tc>
                <a:tc>
                  <a:txBody>
                    <a:bodyPr/>
                    <a:lstStyle/>
                    <a:p>
                      <a:pPr algn="ctr"/>
                      <a:r>
                        <a:rPr kumimoji="1" lang="en-US" altLang="ja-JP" sz="2000" dirty="0"/>
                        <a:t>93</a:t>
                      </a:r>
                      <a:endParaRPr kumimoji="1" lang="ja-JP" altLang="en-US" sz="2000" dirty="0"/>
                    </a:p>
                  </a:txBody>
                  <a:tcPr/>
                </a:tc>
                <a:tc>
                  <a:txBody>
                    <a:bodyPr/>
                    <a:lstStyle/>
                    <a:p>
                      <a:pPr algn="ctr"/>
                      <a:r>
                        <a:rPr kumimoji="1" lang="en-US" altLang="ja-JP" sz="2000" dirty="0"/>
                        <a:t>100</a:t>
                      </a:r>
                      <a:endParaRPr kumimoji="1" lang="ja-JP" altLang="en-US" sz="2000" dirty="0"/>
                    </a:p>
                  </a:txBody>
                  <a:tcPr/>
                </a:tc>
                <a:tc>
                  <a:txBody>
                    <a:bodyPr/>
                    <a:lstStyle/>
                    <a:p>
                      <a:pPr algn="ctr"/>
                      <a:r>
                        <a:rPr kumimoji="1" lang="en-US" altLang="ja-JP" sz="2000" dirty="0"/>
                        <a:t>77</a:t>
                      </a:r>
                      <a:endParaRPr kumimoji="1" lang="ja-JP" altLang="en-US" sz="2000" dirty="0"/>
                    </a:p>
                  </a:txBody>
                  <a:tcPr/>
                </a:tc>
                <a:tc>
                  <a:txBody>
                    <a:bodyPr/>
                    <a:lstStyle/>
                    <a:p>
                      <a:pPr algn="ctr"/>
                      <a:r>
                        <a:rPr kumimoji="1" lang="en-US" altLang="ja-JP" sz="2000" dirty="0"/>
                        <a:t>105</a:t>
                      </a:r>
                      <a:endParaRPr kumimoji="1" lang="ja-JP" altLang="en-US" sz="2000" dirty="0"/>
                    </a:p>
                  </a:txBody>
                  <a:tcPr/>
                </a:tc>
                <a:tc>
                  <a:txBody>
                    <a:bodyPr/>
                    <a:lstStyle/>
                    <a:p>
                      <a:pPr algn="ctr"/>
                      <a:r>
                        <a:rPr kumimoji="1" lang="en-US" altLang="ja-JP" sz="2000" dirty="0"/>
                        <a:t>63</a:t>
                      </a:r>
                      <a:endParaRPr kumimoji="1" lang="ja-JP" altLang="en-US" sz="2000" dirty="0"/>
                    </a:p>
                  </a:txBody>
                  <a:tcPr/>
                </a:tc>
                <a:tc>
                  <a:txBody>
                    <a:bodyPr/>
                    <a:lstStyle/>
                    <a:p>
                      <a:pPr algn="ctr"/>
                      <a:r>
                        <a:rPr kumimoji="1" lang="en-US" altLang="ja-JP" sz="2000" dirty="0"/>
                        <a:t>736</a:t>
                      </a:r>
                      <a:endParaRPr kumimoji="1" lang="ja-JP" altLang="en-US" sz="2000" dirty="0"/>
                    </a:p>
                  </a:txBody>
                  <a:tcPr/>
                </a:tc>
                <a:extLst>
                  <a:ext uri="{0D108BD9-81ED-4DB2-BD59-A6C34878D82A}">
                    <a16:rowId xmlns:a16="http://schemas.microsoft.com/office/drawing/2014/main" val="2744316290"/>
                  </a:ext>
                </a:extLst>
              </a:tr>
              <a:tr h="371748">
                <a:tc>
                  <a:txBody>
                    <a:bodyPr/>
                    <a:lstStyle/>
                    <a:p>
                      <a:pPr algn="ctr"/>
                      <a:r>
                        <a:rPr kumimoji="1" lang="ja-JP" altLang="en-US" sz="1800" dirty="0"/>
                        <a:t>テスト</a:t>
                      </a:r>
                    </a:p>
                  </a:txBody>
                  <a:tcPr/>
                </a:tc>
                <a:tc>
                  <a:txBody>
                    <a:bodyPr/>
                    <a:lstStyle/>
                    <a:p>
                      <a:pPr algn="ctr"/>
                      <a:r>
                        <a:rPr kumimoji="1" lang="en-US" altLang="ja-JP" sz="2000" dirty="0"/>
                        <a:t>98</a:t>
                      </a:r>
                      <a:endParaRPr kumimoji="1" lang="ja-JP" altLang="en-US" sz="2000" dirty="0"/>
                    </a:p>
                  </a:txBody>
                  <a:tcPr/>
                </a:tc>
                <a:tc>
                  <a:txBody>
                    <a:bodyPr/>
                    <a:lstStyle/>
                    <a:p>
                      <a:pPr algn="ctr"/>
                      <a:r>
                        <a:rPr kumimoji="1" lang="en-US" altLang="ja-JP" sz="2000" dirty="0"/>
                        <a:t>95</a:t>
                      </a:r>
                      <a:endParaRPr kumimoji="1" lang="ja-JP" altLang="en-US" sz="2000" dirty="0"/>
                    </a:p>
                  </a:txBody>
                  <a:tcPr/>
                </a:tc>
                <a:tc>
                  <a:txBody>
                    <a:bodyPr/>
                    <a:lstStyle/>
                    <a:p>
                      <a:pPr algn="ctr"/>
                      <a:r>
                        <a:rPr kumimoji="1" lang="en-US" altLang="ja-JP" sz="2000" dirty="0"/>
                        <a:t>86</a:t>
                      </a:r>
                      <a:endParaRPr kumimoji="1" lang="ja-JP" altLang="en-US" sz="2000" dirty="0"/>
                    </a:p>
                  </a:txBody>
                  <a:tcPr/>
                </a:tc>
                <a:tc>
                  <a:txBody>
                    <a:bodyPr/>
                    <a:lstStyle/>
                    <a:p>
                      <a:pPr algn="ctr"/>
                      <a:r>
                        <a:rPr kumimoji="1" lang="en-US" altLang="ja-JP" sz="2000" dirty="0"/>
                        <a:t>48</a:t>
                      </a:r>
                      <a:endParaRPr kumimoji="1" lang="ja-JP" altLang="en-US" sz="2000" dirty="0"/>
                    </a:p>
                  </a:txBody>
                  <a:tcPr/>
                </a:tc>
                <a:tc>
                  <a:txBody>
                    <a:bodyPr/>
                    <a:lstStyle/>
                    <a:p>
                      <a:pPr algn="ctr"/>
                      <a:r>
                        <a:rPr kumimoji="1" lang="en-US" altLang="ja-JP" sz="2000" dirty="0"/>
                        <a:t>77</a:t>
                      </a:r>
                      <a:endParaRPr kumimoji="1" lang="ja-JP" altLang="en-US" sz="2000" dirty="0"/>
                    </a:p>
                  </a:txBody>
                  <a:tcPr/>
                </a:tc>
                <a:tc>
                  <a:txBody>
                    <a:bodyPr/>
                    <a:lstStyle/>
                    <a:p>
                      <a:pPr algn="ctr"/>
                      <a:r>
                        <a:rPr kumimoji="1" lang="en-US" altLang="ja-JP" sz="2000" dirty="0"/>
                        <a:t>97</a:t>
                      </a:r>
                      <a:endParaRPr kumimoji="1" lang="ja-JP" altLang="en-US" sz="2000" dirty="0"/>
                    </a:p>
                  </a:txBody>
                  <a:tcPr/>
                </a:tc>
                <a:tc>
                  <a:txBody>
                    <a:bodyPr/>
                    <a:lstStyle/>
                    <a:p>
                      <a:pPr algn="ctr"/>
                      <a:r>
                        <a:rPr kumimoji="1" lang="en-US" altLang="ja-JP" sz="2000" dirty="0"/>
                        <a:t>80</a:t>
                      </a:r>
                      <a:endParaRPr kumimoji="1" lang="ja-JP" altLang="en-US" sz="2000" dirty="0"/>
                    </a:p>
                  </a:txBody>
                  <a:tcPr/>
                </a:tc>
                <a:tc>
                  <a:txBody>
                    <a:bodyPr/>
                    <a:lstStyle/>
                    <a:p>
                      <a:pPr algn="ctr"/>
                      <a:r>
                        <a:rPr kumimoji="1" lang="en-US" altLang="ja-JP" sz="2000" dirty="0"/>
                        <a:t>79</a:t>
                      </a:r>
                      <a:endParaRPr kumimoji="1" lang="ja-JP" altLang="en-US" sz="2000" dirty="0"/>
                    </a:p>
                  </a:txBody>
                  <a:tcPr/>
                </a:tc>
                <a:tc>
                  <a:txBody>
                    <a:bodyPr/>
                    <a:lstStyle/>
                    <a:p>
                      <a:pPr algn="ctr"/>
                      <a:r>
                        <a:rPr kumimoji="1" lang="en-US" altLang="ja-JP" sz="2000" dirty="0"/>
                        <a:t>76</a:t>
                      </a:r>
                      <a:endParaRPr kumimoji="1" lang="ja-JP" altLang="en-US" sz="2000" dirty="0"/>
                    </a:p>
                  </a:txBody>
                  <a:tcPr/>
                </a:tc>
                <a:tc>
                  <a:txBody>
                    <a:bodyPr/>
                    <a:lstStyle/>
                    <a:p>
                      <a:pPr algn="ctr"/>
                      <a:r>
                        <a:rPr kumimoji="1" lang="en-US" altLang="ja-JP" sz="2000" dirty="0"/>
                        <a:t>736</a:t>
                      </a:r>
                      <a:endParaRPr kumimoji="1" lang="ja-JP" altLang="en-US" sz="2000" dirty="0"/>
                    </a:p>
                  </a:txBody>
                  <a:tcPr/>
                </a:tc>
                <a:extLst>
                  <a:ext uri="{0D108BD9-81ED-4DB2-BD59-A6C34878D82A}">
                    <a16:rowId xmlns:a16="http://schemas.microsoft.com/office/drawing/2014/main" val="1432485658"/>
                  </a:ext>
                </a:extLst>
              </a:tr>
            </a:tbl>
          </a:graphicData>
        </a:graphic>
      </p:graphicFrame>
    </p:spTree>
    <p:extLst>
      <p:ext uri="{BB962C8B-B14F-4D97-AF65-F5344CB8AC3E}">
        <p14:creationId xmlns:p14="http://schemas.microsoft.com/office/powerpoint/2010/main" val="3450682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CF206-CCD9-CDE6-9060-C1267AD117B1}"/>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3B8A183F-E062-71A9-4B3A-0986BDB41BF0}"/>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実験設定</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19CB3EA9-C466-5A35-4BF8-9D3DD0E6D2C0}"/>
              </a:ext>
            </a:extLst>
          </p:cNvPr>
          <p:cNvSpPr>
            <a:spLocks noGrp="1"/>
          </p:cNvSpPr>
          <p:nvPr>
            <p:ph type="sldNum" sz="quarter" idx="12"/>
          </p:nvPr>
        </p:nvSpPr>
        <p:spPr/>
        <p:txBody>
          <a:bodyPr/>
          <a:lstStyle/>
          <a:p>
            <a:fld id="{84E5AB44-6C43-4864-84E5-D75B94A07FCF}" type="slidenum">
              <a:rPr kumimoji="1" lang="ja-JP" altLang="en-US" smtClean="0"/>
              <a:t>19</a:t>
            </a:fld>
            <a:endParaRPr kumimoji="1" lang="ja-JP" altLang="en-US"/>
          </a:p>
        </p:txBody>
      </p:sp>
      <p:sp>
        <p:nvSpPr>
          <p:cNvPr id="3" name="テキスト ボックス 2">
            <a:extLst>
              <a:ext uri="{FF2B5EF4-FFF2-40B4-BE49-F238E27FC236}">
                <a16:creationId xmlns:a16="http://schemas.microsoft.com/office/drawing/2014/main" id="{CD7E6F8B-C3B5-8A69-16C7-96BA27286B81}"/>
              </a:ext>
            </a:extLst>
          </p:cNvPr>
          <p:cNvSpPr txBox="1"/>
          <p:nvPr/>
        </p:nvSpPr>
        <p:spPr>
          <a:xfrm>
            <a:off x="3581449" y="1744885"/>
            <a:ext cx="5432870" cy="168411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ja-JP" altLang="en-US" sz="2400" dirty="0"/>
              <a:t>分類器は </a:t>
            </a:r>
            <a:r>
              <a:rPr lang="en-US" altLang="ja-JP" sz="2400" dirty="0"/>
              <a:t>1 </a:t>
            </a:r>
            <a:r>
              <a:rPr lang="ja-JP" altLang="en-US" sz="2400" dirty="0"/>
              <a:t>層の全結合層</a:t>
            </a:r>
            <a:endParaRPr lang="en-US" altLang="ja-JP" sz="2400" dirty="0"/>
          </a:p>
          <a:p>
            <a:pPr marL="342900" indent="-342900">
              <a:lnSpc>
                <a:spcPct val="150000"/>
              </a:lnSpc>
              <a:buFont typeface="Arial" panose="020B0604020202020204" pitchFamily="34" charset="0"/>
              <a:buChar char="•"/>
            </a:pPr>
            <a:r>
              <a:rPr lang="ja-JP" altLang="en-US" sz="2400" dirty="0"/>
              <a:t>各 </a:t>
            </a:r>
            <a:r>
              <a:rPr lang="en-US" altLang="ja-JP" sz="2400" dirty="0"/>
              <a:t>BERT</a:t>
            </a:r>
            <a:r>
              <a:rPr lang="ja-JP" altLang="en-US" sz="2400" dirty="0"/>
              <a:t> モデルは最終層のみ</a:t>
            </a:r>
            <a:br>
              <a:rPr lang="en-US" altLang="ja-JP" sz="2400" dirty="0"/>
            </a:br>
            <a:r>
              <a:rPr lang="ja-JP" altLang="en-US" sz="2400" dirty="0"/>
              <a:t>ファインチューニング</a:t>
            </a:r>
            <a:r>
              <a:rPr lang="ja-JP" altLang="en-US" sz="2400" dirty="0">
                <a:solidFill>
                  <a:schemeClr val="tx1"/>
                </a:solidFill>
              </a:rPr>
              <a:t> </a:t>
            </a:r>
            <a:endParaRPr lang="en-US" altLang="ja-JP" sz="2400" dirty="0">
              <a:solidFill>
                <a:schemeClr val="tx1"/>
              </a:solidFill>
            </a:endParaRPr>
          </a:p>
        </p:txBody>
      </p:sp>
      <p:grpSp>
        <p:nvGrpSpPr>
          <p:cNvPr id="11" name="グループ化 10">
            <a:extLst>
              <a:ext uri="{FF2B5EF4-FFF2-40B4-BE49-F238E27FC236}">
                <a16:creationId xmlns:a16="http://schemas.microsoft.com/office/drawing/2014/main" id="{E0F9BEB0-3551-272A-83F0-1FF520826F64}"/>
              </a:ext>
            </a:extLst>
          </p:cNvPr>
          <p:cNvGrpSpPr/>
          <p:nvPr/>
        </p:nvGrpSpPr>
        <p:grpSpPr>
          <a:xfrm>
            <a:off x="437794" y="1672552"/>
            <a:ext cx="4798535" cy="4505708"/>
            <a:chOff x="331353" y="2133632"/>
            <a:chExt cx="4798535" cy="4505708"/>
          </a:xfrm>
        </p:grpSpPr>
        <p:pic>
          <p:nvPicPr>
            <p:cNvPr id="4" name="図 3" descr="タイムライン&#10;&#10;自動的に生成された説明">
              <a:extLst>
                <a:ext uri="{FF2B5EF4-FFF2-40B4-BE49-F238E27FC236}">
                  <a16:creationId xmlns:a16="http://schemas.microsoft.com/office/drawing/2014/main" id="{5F3D2439-28EF-C069-F418-9AEE8294CB16}"/>
                </a:ext>
              </a:extLst>
            </p:cNvPr>
            <p:cNvPicPr>
              <a:picLocks noChangeAspect="1"/>
            </p:cNvPicPr>
            <p:nvPr/>
          </p:nvPicPr>
          <p:blipFill>
            <a:blip r:embed="rId3">
              <a:extLst>
                <a:ext uri="{28A0092B-C50C-407E-A947-70E740481C1C}">
                  <a14:useLocalDpi xmlns:a14="http://schemas.microsoft.com/office/drawing/2010/main" val="0"/>
                </a:ext>
              </a:extLst>
            </a:blip>
            <a:srcRect b="24636"/>
            <a:stretch/>
          </p:blipFill>
          <p:spPr>
            <a:xfrm>
              <a:off x="331353" y="3921093"/>
              <a:ext cx="4798535" cy="2718247"/>
            </a:xfrm>
            <a:prstGeom prst="rect">
              <a:avLst/>
            </a:prstGeom>
          </p:spPr>
        </p:pic>
        <p:sp>
          <p:nvSpPr>
            <p:cNvPr id="5" name="矢印: 右 4">
              <a:extLst>
                <a:ext uri="{FF2B5EF4-FFF2-40B4-BE49-F238E27FC236}">
                  <a16:creationId xmlns:a16="http://schemas.microsoft.com/office/drawing/2014/main" id="{6405D6C0-9B67-639D-C0BA-03AAE5E463DC}"/>
                </a:ext>
              </a:extLst>
            </p:cNvPr>
            <p:cNvSpPr/>
            <p:nvPr/>
          </p:nvSpPr>
          <p:spPr>
            <a:xfrm rot="16200000">
              <a:off x="1689653" y="3597965"/>
              <a:ext cx="437322" cy="1987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99E1CDBB-F60B-6740-1598-3969AC3B6972}"/>
                </a:ext>
              </a:extLst>
            </p:cNvPr>
            <p:cNvSpPr/>
            <p:nvPr/>
          </p:nvSpPr>
          <p:spPr>
            <a:xfrm>
              <a:off x="1306997" y="2936907"/>
              <a:ext cx="1202634" cy="49209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dirty="0"/>
                <a:t>分類器</a:t>
              </a:r>
            </a:p>
          </p:txBody>
        </p:sp>
        <p:sp>
          <p:nvSpPr>
            <p:cNvPr id="8" name="矢印: 右 7">
              <a:extLst>
                <a:ext uri="{FF2B5EF4-FFF2-40B4-BE49-F238E27FC236}">
                  <a16:creationId xmlns:a16="http://schemas.microsoft.com/office/drawing/2014/main" id="{CADC9574-DCC0-61D1-5D28-744D5A7C70F7}"/>
                </a:ext>
              </a:extLst>
            </p:cNvPr>
            <p:cNvSpPr/>
            <p:nvPr/>
          </p:nvSpPr>
          <p:spPr>
            <a:xfrm rot="16200000">
              <a:off x="1689653" y="2611404"/>
              <a:ext cx="437322" cy="1987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F1EEC32-E8A1-A3E4-AE0F-68CBC587C671}"/>
                </a:ext>
              </a:extLst>
            </p:cNvPr>
            <p:cNvSpPr txBox="1"/>
            <p:nvPr/>
          </p:nvSpPr>
          <p:spPr>
            <a:xfrm>
              <a:off x="1431235" y="2133632"/>
              <a:ext cx="954157" cy="369332"/>
            </a:xfrm>
            <a:prstGeom prst="rect">
              <a:avLst/>
            </a:prstGeom>
            <a:solidFill>
              <a:schemeClr val="bg2">
                <a:lumMod val="50000"/>
              </a:schemeClr>
            </a:solidFill>
          </p:spPr>
          <p:txBody>
            <a:bodyPr wrap="square" rtlCol="0">
              <a:spAutoFit/>
            </a:bodyPr>
            <a:lstStyle/>
            <a:p>
              <a:pPr algn="ctr"/>
              <a:r>
                <a:rPr kumimoji="1" lang="ja-JP" altLang="en-US" dirty="0"/>
                <a:t>ラベル</a:t>
              </a:r>
            </a:p>
          </p:txBody>
        </p:sp>
      </p:grpSp>
    </p:spTree>
    <p:extLst>
      <p:ext uri="{BB962C8B-B14F-4D97-AF65-F5344CB8AC3E}">
        <p14:creationId xmlns:p14="http://schemas.microsoft.com/office/powerpoint/2010/main" val="4224981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chemeClr val="tx1">
                    <a:lumMod val="95000"/>
                  </a:schemeClr>
                </a:solidFill>
              </a:rPr>
              <a:t>提案手法</a:t>
            </a:r>
            <a:endParaRPr lang="en-US" altLang="ja-JP" sz="2400" dirty="0">
              <a:solidFill>
                <a:schemeClr val="tx1">
                  <a:lumMod val="95000"/>
                </a:schemeClr>
              </a:solidFill>
            </a:endParaRPr>
          </a:p>
          <a:p>
            <a:r>
              <a:rPr lang="ja-JP" altLang="en-US" sz="2400" dirty="0"/>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2</a:t>
            </a:fld>
            <a:endParaRPr kumimoji="1" lang="ja-JP" altLang="en-US" dirty="0"/>
          </a:p>
        </p:txBody>
      </p:sp>
    </p:spTree>
    <p:extLst>
      <p:ext uri="{BB962C8B-B14F-4D97-AF65-F5344CB8AC3E}">
        <p14:creationId xmlns:p14="http://schemas.microsoft.com/office/powerpoint/2010/main" val="3372139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2A9AC-716B-D388-D393-F8A9E8E1F1F5}"/>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01224FB9-F67A-3E9F-D48D-3C72DFC2D483}"/>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実験パラメータ</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9B4F8771-E827-F256-219B-5AD17F65EA18}"/>
              </a:ext>
            </a:extLst>
          </p:cNvPr>
          <p:cNvSpPr>
            <a:spLocks noGrp="1"/>
          </p:cNvSpPr>
          <p:nvPr>
            <p:ph type="sldNum" sz="quarter" idx="12"/>
          </p:nvPr>
        </p:nvSpPr>
        <p:spPr/>
        <p:txBody>
          <a:bodyPr/>
          <a:lstStyle/>
          <a:p>
            <a:fld id="{84E5AB44-6C43-4864-84E5-D75B94A07FCF}" type="slidenum">
              <a:rPr kumimoji="1" lang="ja-JP" altLang="en-US" smtClean="0"/>
              <a:t>20</a:t>
            </a:fld>
            <a:endParaRPr kumimoji="1" lang="ja-JP" altLang="en-US"/>
          </a:p>
        </p:txBody>
      </p:sp>
      <p:grpSp>
        <p:nvGrpSpPr>
          <p:cNvPr id="2" name="グループ化 1">
            <a:extLst>
              <a:ext uri="{FF2B5EF4-FFF2-40B4-BE49-F238E27FC236}">
                <a16:creationId xmlns:a16="http://schemas.microsoft.com/office/drawing/2014/main" id="{B216207C-BD75-0186-625A-789939809DBD}"/>
              </a:ext>
            </a:extLst>
          </p:cNvPr>
          <p:cNvGrpSpPr/>
          <p:nvPr/>
        </p:nvGrpSpPr>
        <p:grpSpPr>
          <a:xfrm>
            <a:off x="554772" y="1777337"/>
            <a:ext cx="5959795" cy="4400922"/>
            <a:chOff x="15962650" y="15125342"/>
            <a:chExt cx="6789245" cy="5222800"/>
          </a:xfrm>
          <a:solidFill>
            <a:schemeClr val="tx1"/>
          </a:solidFill>
        </p:grpSpPr>
        <p:pic>
          <p:nvPicPr>
            <p:cNvPr id="12" name="図 11">
              <a:extLst>
                <a:ext uri="{FF2B5EF4-FFF2-40B4-BE49-F238E27FC236}">
                  <a16:creationId xmlns:a16="http://schemas.microsoft.com/office/drawing/2014/main" id="{8E1FF64E-1951-F321-7F8A-80E9D171059F}"/>
                </a:ext>
              </a:extLst>
            </p:cNvPr>
            <p:cNvPicPr>
              <a:picLocks noChangeAspect="1"/>
            </p:cNvPicPr>
            <p:nvPr/>
          </p:nvPicPr>
          <p:blipFill>
            <a:blip r:embed="rId3"/>
            <a:srcRect/>
            <a:stretch/>
          </p:blipFill>
          <p:spPr>
            <a:xfrm>
              <a:off x="15962650" y="15125342"/>
              <a:ext cx="6789245" cy="3308049"/>
            </a:xfrm>
            <a:prstGeom prst="rect">
              <a:avLst/>
            </a:prstGeom>
            <a:grpFill/>
          </p:spPr>
        </p:pic>
        <p:pic>
          <p:nvPicPr>
            <p:cNvPr id="13" name="図 12" descr="図形&#10;&#10;中程度の精度で自動的に生成された説明">
              <a:extLst>
                <a:ext uri="{FF2B5EF4-FFF2-40B4-BE49-F238E27FC236}">
                  <a16:creationId xmlns:a16="http://schemas.microsoft.com/office/drawing/2014/main" id="{E9D90690-679A-C4C4-1C1E-D0340CE81A6D}"/>
                </a:ext>
              </a:extLst>
            </p:cNvPr>
            <p:cNvPicPr>
              <a:picLocks noChangeAspect="1"/>
            </p:cNvPicPr>
            <p:nvPr/>
          </p:nvPicPr>
          <p:blipFill>
            <a:blip r:embed="rId4"/>
            <a:stretch>
              <a:fillRect/>
            </a:stretch>
          </p:blipFill>
          <p:spPr>
            <a:xfrm>
              <a:off x="15962650" y="18849381"/>
              <a:ext cx="5727747" cy="1498761"/>
            </a:xfrm>
            <a:prstGeom prst="rect">
              <a:avLst/>
            </a:prstGeom>
            <a:grpFill/>
          </p:spPr>
        </p:pic>
      </p:grpSp>
    </p:spTree>
    <p:extLst>
      <p:ext uri="{BB962C8B-B14F-4D97-AF65-F5344CB8AC3E}">
        <p14:creationId xmlns:p14="http://schemas.microsoft.com/office/powerpoint/2010/main" val="3085534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F84E2-25AF-111D-5995-61FDFAEFBBAA}"/>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8F4F90A8-5FE7-E61A-B405-65B0E8259D51}"/>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 </a:t>
            </a:r>
            <a:r>
              <a:rPr lang="ja-JP" altLang="en-US" sz="3200" b="1" dirty="0">
                <a:latin typeface="+mn-ea"/>
              </a:rPr>
              <a:t>精度</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4E91CCA6-6B54-F085-723E-E47380D6A048}"/>
              </a:ext>
            </a:extLst>
          </p:cNvPr>
          <p:cNvSpPr>
            <a:spLocks noGrp="1"/>
          </p:cNvSpPr>
          <p:nvPr>
            <p:ph type="sldNum" sz="quarter" idx="12"/>
          </p:nvPr>
        </p:nvSpPr>
        <p:spPr/>
        <p:txBody>
          <a:bodyPr/>
          <a:lstStyle/>
          <a:p>
            <a:fld id="{84E5AB44-6C43-4864-84E5-D75B94A07FCF}" type="slidenum">
              <a:rPr kumimoji="1" lang="ja-JP" altLang="en-US" smtClean="0"/>
              <a:t>21</a:t>
            </a:fld>
            <a:endParaRPr kumimoji="1" lang="ja-JP" altLang="en-US"/>
          </a:p>
        </p:txBody>
      </p:sp>
      <mc:AlternateContent xmlns:mc="http://schemas.openxmlformats.org/markup-compatibility/2006" xmlns:a14="http://schemas.microsoft.com/office/drawing/2010/main">
        <mc:Choice Requires="a14">
          <p:graphicFrame>
            <p:nvGraphicFramePr>
              <p:cNvPr id="3" name="表 2">
                <a:extLst>
                  <a:ext uri="{FF2B5EF4-FFF2-40B4-BE49-F238E27FC236}">
                    <a16:creationId xmlns:a16="http://schemas.microsoft.com/office/drawing/2014/main" id="{2416B181-E4BE-6B05-1924-31296E23E631}"/>
                  </a:ext>
                </a:extLst>
              </p:cNvPr>
              <p:cNvGraphicFramePr>
                <a:graphicFrameLocks noGrp="1"/>
              </p:cNvGraphicFramePr>
              <p:nvPr>
                <p:extLst>
                  <p:ext uri="{D42A27DB-BD31-4B8C-83A1-F6EECF244321}">
                    <p14:modId xmlns:p14="http://schemas.microsoft.com/office/powerpoint/2010/main" val="2181501830"/>
                  </p:ext>
                </p:extLst>
              </p:nvPr>
            </p:nvGraphicFramePr>
            <p:xfrm>
              <a:off x="718046" y="1667439"/>
              <a:ext cx="7707907" cy="3990067"/>
            </p:xfrm>
            <a:graphic>
              <a:graphicData uri="http://schemas.openxmlformats.org/drawingml/2006/table">
                <a:tbl>
                  <a:tblPr firstRow="1" lastRow="1" bandRow="1">
                    <a:tableStyleId>{BDBED569-4797-4DF1-A0F4-6AAB3CD982D8}</a:tableStyleId>
                  </a:tblPr>
                  <a:tblGrid>
                    <a:gridCol w="4154915">
                      <a:extLst>
                        <a:ext uri="{9D8B030D-6E8A-4147-A177-3AD203B41FA5}">
                          <a16:colId xmlns:a16="http://schemas.microsoft.com/office/drawing/2014/main" val="498377033"/>
                        </a:ext>
                      </a:extLst>
                    </a:gridCol>
                    <a:gridCol w="1776496">
                      <a:extLst>
                        <a:ext uri="{9D8B030D-6E8A-4147-A177-3AD203B41FA5}">
                          <a16:colId xmlns:a16="http://schemas.microsoft.com/office/drawing/2014/main" val="3744778616"/>
                        </a:ext>
                      </a:extLst>
                    </a:gridCol>
                    <a:gridCol w="1776496">
                      <a:extLst>
                        <a:ext uri="{9D8B030D-6E8A-4147-A177-3AD203B41FA5}">
                          <a16:colId xmlns:a16="http://schemas.microsoft.com/office/drawing/2014/main" val="275125406"/>
                        </a:ext>
                      </a:extLst>
                    </a:gridCol>
                  </a:tblGrid>
                  <a:tr h="599947">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81">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225">
                    <a:tc>
                      <a:txBody>
                        <a:bodyPr/>
                        <a:lstStyle/>
                        <a:p>
                          <a:pPr algn="l"/>
                          <a:r>
                            <a:rPr kumimoji="1" lang="ja-JP" altLang="en-US" sz="2400" b="1" dirty="0"/>
                            <a:t>① 提案手法 </a:t>
                          </a:r>
                          <a:r>
                            <a:rPr kumimoji="1" lang="en-US" altLang="ja-JP" sz="2400" b="1" dirty="0"/>
                            <a:t>(CAP with </a:t>
                          </a:r>
                          <a14:m>
                            <m:oMath xmlns:m="http://schemas.openxmlformats.org/officeDocument/2006/math">
                              <m:sSub>
                                <m:sSubPr>
                                  <m:ctrlPr>
                                    <a:rPr kumimoji="1" lang="en-US" altLang="ja-JP" sz="2400" b="1" i="1" smtClean="0">
                                      <a:latin typeface="Cambria Math" panose="02040503050406030204" pitchFamily="18" charset="0"/>
                                    </a:rPr>
                                  </m:ctrlPr>
                                </m:sSubPr>
                                <m:e>
                                  <m:r>
                                    <a:rPr kumimoji="1" lang="en-US" altLang="ja-JP" sz="2400" b="1" i="1" smtClean="0">
                                      <a:latin typeface="Cambria Math" panose="02040503050406030204" pitchFamily="18" charset="0"/>
                                    </a:rPr>
                                    <m:t>𝑬</m:t>
                                  </m:r>
                                </m:e>
                                <m:sub>
                                  <m:r>
                                    <a:rPr kumimoji="1" lang="en-US" altLang="ja-JP" sz="2400" b="1" i="1" smtClean="0">
                                      <a:latin typeface="Cambria Math" panose="02040503050406030204" pitchFamily="18" charset="0"/>
                                    </a:rPr>
                                    <m:t>𝒔𝒖𝒎</m:t>
                                  </m:r>
                                </m:sub>
                              </m:sSub>
                            </m:oMath>
                          </a14:m>
                          <a:r>
                            <a:rPr kumimoji="1" lang="en-US" altLang="ja-JP" sz="2400" b="1" dirty="0"/>
                            <a:t>)</a:t>
                          </a:r>
                          <a:endParaRPr kumimoji="1" lang="ja-JP" altLang="en-US" sz="2400" b="1" dirty="0"/>
                        </a:p>
                      </a:txBody>
                      <a:tcPr marL="68580" marR="68580" marT="34290" marB="34290" anchor="ctr"/>
                    </a:tc>
                    <a:tc>
                      <a:txBody>
                        <a:bodyPr/>
                        <a:lstStyle/>
                        <a:p>
                          <a:pPr algn="ctr"/>
                          <a:r>
                            <a:rPr kumimoji="1" lang="en-US" altLang="ja-JP" sz="2800" b="1" u="none" dirty="0">
                              <a:solidFill>
                                <a:srgbClr val="F4B54B"/>
                              </a:solidFill>
                            </a:rPr>
                            <a:t>0.9687</a:t>
                          </a:r>
                          <a:endParaRPr kumimoji="1" lang="ja-JP" altLang="en-US" sz="2800" b="1" u="none" dirty="0">
                            <a:solidFill>
                              <a:srgbClr val="F4B54B"/>
                            </a:solidFill>
                          </a:endParaRPr>
                        </a:p>
                      </a:txBody>
                      <a:tcPr marL="68580" marR="68580" marT="34290" marB="34290" anchor="ctr"/>
                    </a:tc>
                    <a:tc>
                      <a:txBody>
                        <a:bodyPr/>
                        <a:lstStyle/>
                        <a:p>
                          <a:pPr algn="ctr"/>
                          <a:r>
                            <a:rPr kumimoji="1" lang="en-US" altLang="ja-JP" sz="2800" b="1" u="none" dirty="0">
                              <a:solidFill>
                                <a:srgbClr val="F4B54B"/>
                              </a:solidFill>
                            </a:rPr>
                            <a:t>0.9683</a:t>
                          </a:r>
                          <a:endParaRPr kumimoji="1" lang="ja-JP" altLang="en-US" sz="2800" b="1" u="none" dirty="0">
                            <a:solidFill>
                              <a:srgbClr val="F4B54B"/>
                            </a:solidFill>
                          </a:endParaRPr>
                        </a:p>
                      </a:txBody>
                      <a:tcPr marL="68580" marR="68580" marT="34290" marB="34290" anchor="ctr"/>
                    </a:tc>
                    <a:extLst>
                      <a:ext uri="{0D108BD9-81ED-4DB2-BD59-A6C34878D82A}">
                        <a16:rowId xmlns:a16="http://schemas.microsoft.com/office/drawing/2014/main" val="3030559066"/>
                      </a:ext>
                    </a:extLst>
                  </a:tr>
                  <a:tr h="693225">
                    <a:tc>
                      <a:txBody>
                        <a:bodyPr/>
                        <a:lstStyle/>
                        <a:p>
                          <a:pPr algn="l"/>
                          <a:r>
                            <a:rPr kumimoji="1" lang="ja-JP" altLang="en-US" sz="2400" b="1" dirty="0"/>
                            <a:t>② 従来手法 </a:t>
                          </a:r>
                          <a:r>
                            <a:rPr kumimoji="1" lang="en-US" altLang="ja-JP" sz="2400" b="1" dirty="0"/>
                            <a:t>(CAP)</a:t>
                          </a:r>
                          <a:endParaRPr kumimoji="1" lang="ja-JP" altLang="en-US" sz="2400" b="1" dirty="0"/>
                        </a:p>
                      </a:txBody>
                      <a:tcPr marL="68580" marR="68580" marT="34290" marB="34290" anchor="ctr"/>
                    </a:tc>
                    <a:tc>
                      <a:txBody>
                        <a:bodyPr/>
                        <a:lstStyle/>
                        <a:p>
                          <a:pPr algn="ctr"/>
                          <a:r>
                            <a:rPr kumimoji="1" lang="en-US" altLang="ja-JP" sz="2800" b="1" dirty="0">
                              <a:solidFill>
                                <a:schemeClr val="tx1"/>
                              </a:solidFill>
                            </a:rPr>
                            <a:t>0.9565</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0.9560</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1998187058"/>
                      </a:ext>
                    </a:extLst>
                  </a:tr>
                  <a:tr h="693225">
                    <a:tc>
                      <a:txBody>
                        <a:bodyPr/>
                        <a:lstStyle/>
                        <a:p>
                          <a:pPr algn="l"/>
                          <a:r>
                            <a:rPr kumimoji="1" lang="ja-JP" altLang="en-US" sz="2400" b="1" dirty="0"/>
                            <a:t>③ </a:t>
                          </a:r>
                          <a:r>
                            <a:rPr kumimoji="1" lang="en-US" altLang="ja-JP" sz="2400" b="1" dirty="0"/>
                            <a:t>Only use </a:t>
                          </a:r>
                          <a14:m>
                            <m:oMath xmlns:m="http://schemas.openxmlformats.org/officeDocument/2006/math">
                              <m:sSub>
                                <m:sSubPr>
                                  <m:ctrlPr>
                                    <a:rPr kumimoji="1" lang="en-US" altLang="ja-JP" sz="2400" b="1" i="1" smtClean="0">
                                      <a:latin typeface="Cambria Math" panose="02040503050406030204" pitchFamily="18" charset="0"/>
                                    </a:rPr>
                                  </m:ctrlPr>
                                </m:sSubPr>
                                <m:e>
                                  <m:r>
                                    <a:rPr kumimoji="1" lang="en-US" altLang="ja-JP" sz="2400" b="1" i="1" smtClean="0">
                                      <a:latin typeface="Cambria Math" panose="02040503050406030204" pitchFamily="18" charset="0"/>
                                    </a:rPr>
                                    <m:t>𝑬</m:t>
                                  </m:r>
                                </m:e>
                                <m:sub>
                                  <m:r>
                                    <a:rPr kumimoji="1" lang="en-US" altLang="ja-JP" sz="2400" b="1" i="1" smtClean="0">
                                      <a:latin typeface="Cambria Math" panose="02040503050406030204" pitchFamily="18" charset="0"/>
                                    </a:rPr>
                                    <m:t>𝒔𝒖𝒎</m:t>
                                  </m:r>
                                </m:sub>
                              </m:sSub>
                            </m:oMath>
                          </a14:m>
                          <a:endParaRPr kumimoji="1" lang="ja-JP" altLang="en-US" sz="2400" b="1" dirty="0"/>
                        </a:p>
                      </a:txBody>
                      <a:tcPr marL="68580" marR="68580" marT="34290" marB="34290" anchor="ctr"/>
                    </a:tc>
                    <a:tc>
                      <a:txBody>
                        <a:bodyPr/>
                        <a:lstStyle/>
                        <a:p>
                          <a:pPr algn="ctr"/>
                          <a:r>
                            <a:rPr kumimoji="1" lang="en-US" altLang="ja-JP" sz="2800" b="1" u="none" dirty="0">
                              <a:solidFill>
                                <a:srgbClr val="B7E7D6"/>
                              </a:solidFill>
                            </a:rPr>
                            <a:t>0.8369</a:t>
                          </a:r>
                          <a:endParaRPr kumimoji="1" lang="ja-JP" altLang="en-US" sz="2800" b="1" u="none" dirty="0">
                            <a:solidFill>
                              <a:srgbClr val="B7E7D6"/>
                            </a:solidFill>
                          </a:endParaRPr>
                        </a:p>
                      </a:txBody>
                      <a:tcPr marL="68580" marR="68580" marT="34290" marB="34290" anchor="ctr"/>
                    </a:tc>
                    <a:tc>
                      <a:txBody>
                        <a:bodyPr/>
                        <a:lstStyle/>
                        <a:p>
                          <a:pPr algn="ctr"/>
                          <a:r>
                            <a:rPr kumimoji="1" lang="en-US" altLang="ja-JP" sz="2800" b="1" u="none" dirty="0">
                              <a:solidFill>
                                <a:srgbClr val="B7E7D6"/>
                              </a:solidFill>
                            </a:rPr>
                            <a:t>0.8340</a:t>
                          </a:r>
                          <a:endParaRPr kumimoji="1" lang="ja-JP" altLang="en-US" sz="2800" b="1" u="none" dirty="0">
                            <a:solidFill>
                              <a:srgbClr val="B7E7D6"/>
                            </a:solidFill>
                          </a:endParaRPr>
                        </a:p>
                      </a:txBody>
                      <a:tcPr marL="68580" marR="68580" marT="34290" marB="34290" anchor="ctr"/>
                    </a:tc>
                    <a:extLst>
                      <a:ext uri="{0D108BD9-81ED-4DB2-BD59-A6C34878D82A}">
                        <a16:rowId xmlns:a16="http://schemas.microsoft.com/office/drawing/2014/main" val="787047768"/>
                      </a:ext>
                    </a:extLst>
                  </a:tr>
                  <a:tr h="693225">
                    <a:tc>
                      <a:txBody>
                        <a:bodyPr/>
                        <a:lstStyle/>
                        <a:p>
                          <a:pPr algn="ctr"/>
                          <a:r>
                            <a:rPr kumimoji="1" lang="ja-JP" altLang="en-US" sz="2400" b="1" dirty="0"/>
                            <a:t>ベースライン</a:t>
                          </a:r>
                        </a:p>
                      </a:txBody>
                      <a:tcPr marL="68580" marR="68580" marT="34290" marB="34290" anchor="ctr"/>
                    </a:tc>
                    <a:tc>
                      <a:txBody>
                        <a:bodyPr/>
                        <a:lstStyle/>
                        <a:p>
                          <a:pPr algn="ctr"/>
                          <a:r>
                            <a:rPr kumimoji="1" lang="en-US" altLang="ja-JP" sz="2800" dirty="0"/>
                            <a:t>0.1111</a:t>
                          </a:r>
                          <a:endParaRPr kumimoji="1" lang="ja-JP" altLang="en-US" sz="2800" dirty="0"/>
                        </a:p>
                      </a:txBody>
                      <a:tcPr marL="68580" marR="68580" marT="34290" marB="34290" anchor="ctr"/>
                    </a:tc>
                    <a:tc>
                      <a:txBody>
                        <a:bodyPr/>
                        <a:lstStyle/>
                        <a:p>
                          <a:pPr algn="ctr"/>
                          <a:r>
                            <a:rPr kumimoji="1" lang="en-US" altLang="ja-JP" sz="2800" dirty="0"/>
                            <a:t>-</a:t>
                          </a:r>
                          <a:endParaRPr kumimoji="1" lang="ja-JP" altLang="en-US" sz="2800" dirty="0"/>
                        </a:p>
                      </a:txBody>
                      <a:tcPr marL="68580" marR="68580" marT="34290" marB="34290" anchor="ctr"/>
                    </a:tc>
                    <a:extLst>
                      <a:ext uri="{0D108BD9-81ED-4DB2-BD59-A6C34878D82A}">
                        <a16:rowId xmlns:a16="http://schemas.microsoft.com/office/drawing/2014/main" val="2521943963"/>
                      </a:ext>
                    </a:extLst>
                  </a:tr>
                </a:tbl>
              </a:graphicData>
            </a:graphic>
          </p:graphicFrame>
        </mc:Choice>
        <mc:Fallback xmlns="">
          <p:graphicFrame>
            <p:nvGraphicFramePr>
              <p:cNvPr id="3" name="表 2">
                <a:extLst>
                  <a:ext uri="{FF2B5EF4-FFF2-40B4-BE49-F238E27FC236}">
                    <a16:creationId xmlns:a16="http://schemas.microsoft.com/office/drawing/2014/main" id="{2416B181-E4BE-6B05-1924-31296E23E631}"/>
                  </a:ext>
                </a:extLst>
              </p:cNvPr>
              <p:cNvGraphicFramePr>
                <a:graphicFrameLocks noGrp="1"/>
              </p:cNvGraphicFramePr>
              <p:nvPr>
                <p:extLst>
                  <p:ext uri="{D42A27DB-BD31-4B8C-83A1-F6EECF244321}">
                    <p14:modId xmlns:p14="http://schemas.microsoft.com/office/powerpoint/2010/main" val="2181501830"/>
                  </p:ext>
                </p:extLst>
              </p:nvPr>
            </p:nvGraphicFramePr>
            <p:xfrm>
              <a:off x="718046" y="1667439"/>
              <a:ext cx="7707907" cy="3990067"/>
            </p:xfrm>
            <a:graphic>
              <a:graphicData uri="http://schemas.openxmlformats.org/drawingml/2006/table">
                <a:tbl>
                  <a:tblPr firstRow="1" lastRow="1" bandRow="1">
                    <a:tableStyleId>{BDBED569-4797-4DF1-A0F4-6AAB3CD982D8}</a:tableStyleId>
                  </a:tblPr>
                  <a:tblGrid>
                    <a:gridCol w="4154915">
                      <a:extLst>
                        <a:ext uri="{9D8B030D-6E8A-4147-A177-3AD203B41FA5}">
                          <a16:colId xmlns:a16="http://schemas.microsoft.com/office/drawing/2014/main" val="498377033"/>
                        </a:ext>
                      </a:extLst>
                    </a:gridCol>
                    <a:gridCol w="1776496">
                      <a:extLst>
                        <a:ext uri="{9D8B030D-6E8A-4147-A177-3AD203B41FA5}">
                          <a16:colId xmlns:a16="http://schemas.microsoft.com/office/drawing/2014/main" val="3744778616"/>
                        </a:ext>
                      </a:extLst>
                    </a:gridCol>
                    <a:gridCol w="1776496">
                      <a:extLst>
                        <a:ext uri="{9D8B030D-6E8A-4147-A177-3AD203B41FA5}">
                          <a16:colId xmlns:a16="http://schemas.microsoft.com/office/drawing/2014/main" val="275125406"/>
                        </a:ext>
                      </a:extLst>
                    </a:gridCol>
                  </a:tblGrid>
                  <a:tr h="599947">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7220">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225">
                    <a:tc>
                      <a:txBody>
                        <a:bodyPr/>
                        <a:lstStyle/>
                        <a:p>
                          <a:endParaRPr lang="ja-JP"/>
                        </a:p>
                      </a:txBody>
                      <a:tcPr marL="68580" marR="68580" marT="34290" marB="34290" anchor="ctr">
                        <a:blipFill>
                          <a:blip r:embed="rId3"/>
                          <a:stretch>
                            <a:fillRect l="-147" t="-179825" r="-86364" b="-311404"/>
                          </a:stretch>
                        </a:blipFill>
                      </a:tcPr>
                    </a:tc>
                    <a:tc>
                      <a:txBody>
                        <a:bodyPr/>
                        <a:lstStyle/>
                        <a:p>
                          <a:pPr algn="ctr"/>
                          <a:r>
                            <a:rPr kumimoji="1" lang="en-US" altLang="ja-JP" sz="2800" b="1" u="none" dirty="0">
                              <a:solidFill>
                                <a:srgbClr val="F4B54B"/>
                              </a:solidFill>
                            </a:rPr>
                            <a:t>0.9687</a:t>
                          </a:r>
                          <a:endParaRPr kumimoji="1" lang="ja-JP" altLang="en-US" sz="2800" b="1" u="none" dirty="0">
                            <a:solidFill>
                              <a:srgbClr val="F4B54B"/>
                            </a:solidFill>
                          </a:endParaRPr>
                        </a:p>
                      </a:txBody>
                      <a:tcPr marL="68580" marR="68580" marT="34290" marB="34290" anchor="ctr"/>
                    </a:tc>
                    <a:tc>
                      <a:txBody>
                        <a:bodyPr/>
                        <a:lstStyle/>
                        <a:p>
                          <a:pPr algn="ctr"/>
                          <a:r>
                            <a:rPr kumimoji="1" lang="en-US" altLang="ja-JP" sz="2800" b="1" u="none" dirty="0">
                              <a:solidFill>
                                <a:srgbClr val="F4B54B"/>
                              </a:solidFill>
                            </a:rPr>
                            <a:t>0.9683</a:t>
                          </a:r>
                          <a:endParaRPr kumimoji="1" lang="ja-JP" altLang="en-US" sz="2800" b="1" u="none" dirty="0">
                            <a:solidFill>
                              <a:srgbClr val="F4B54B"/>
                            </a:solidFill>
                          </a:endParaRPr>
                        </a:p>
                      </a:txBody>
                      <a:tcPr marL="68580" marR="68580" marT="34290" marB="34290" anchor="ctr"/>
                    </a:tc>
                    <a:extLst>
                      <a:ext uri="{0D108BD9-81ED-4DB2-BD59-A6C34878D82A}">
                        <a16:rowId xmlns:a16="http://schemas.microsoft.com/office/drawing/2014/main" val="3030559066"/>
                      </a:ext>
                    </a:extLst>
                  </a:tr>
                  <a:tr h="693225">
                    <a:tc>
                      <a:txBody>
                        <a:bodyPr/>
                        <a:lstStyle/>
                        <a:p>
                          <a:pPr algn="l"/>
                          <a:r>
                            <a:rPr kumimoji="1" lang="ja-JP" altLang="en-US" sz="2400" b="1" dirty="0"/>
                            <a:t>② 従来手法 </a:t>
                          </a:r>
                          <a:r>
                            <a:rPr kumimoji="1" lang="en-US" altLang="ja-JP" sz="2400" b="1" dirty="0"/>
                            <a:t>(CAP)</a:t>
                          </a:r>
                          <a:endParaRPr kumimoji="1" lang="ja-JP" altLang="en-US" sz="2400" b="1" dirty="0"/>
                        </a:p>
                      </a:txBody>
                      <a:tcPr marL="68580" marR="68580" marT="34290" marB="34290" anchor="ctr"/>
                    </a:tc>
                    <a:tc>
                      <a:txBody>
                        <a:bodyPr/>
                        <a:lstStyle/>
                        <a:p>
                          <a:pPr algn="ctr"/>
                          <a:r>
                            <a:rPr kumimoji="1" lang="en-US" altLang="ja-JP" sz="2800" b="1" dirty="0">
                              <a:solidFill>
                                <a:schemeClr val="tx1"/>
                              </a:solidFill>
                            </a:rPr>
                            <a:t>0.9565</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0.9560</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1998187058"/>
                      </a:ext>
                    </a:extLst>
                  </a:tr>
                  <a:tr h="693225">
                    <a:tc>
                      <a:txBody>
                        <a:bodyPr/>
                        <a:lstStyle/>
                        <a:p>
                          <a:endParaRPr lang="ja-JP"/>
                        </a:p>
                      </a:txBody>
                      <a:tcPr marL="68580" marR="68580" marT="34290" marB="34290" anchor="ctr">
                        <a:blipFill>
                          <a:blip r:embed="rId3"/>
                          <a:stretch>
                            <a:fillRect l="-147" t="-379825" r="-86364" b="-111404"/>
                          </a:stretch>
                        </a:blipFill>
                      </a:tcPr>
                    </a:tc>
                    <a:tc>
                      <a:txBody>
                        <a:bodyPr/>
                        <a:lstStyle/>
                        <a:p>
                          <a:pPr algn="ctr"/>
                          <a:r>
                            <a:rPr kumimoji="1" lang="en-US" altLang="ja-JP" sz="2800" b="1" u="none" dirty="0">
                              <a:solidFill>
                                <a:srgbClr val="B7E7D6"/>
                              </a:solidFill>
                            </a:rPr>
                            <a:t>0.8369</a:t>
                          </a:r>
                          <a:endParaRPr kumimoji="1" lang="ja-JP" altLang="en-US" sz="2800" b="1" u="none" dirty="0">
                            <a:solidFill>
                              <a:srgbClr val="B7E7D6"/>
                            </a:solidFill>
                          </a:endParaRPr>
                        </a:p>
                      </a:txBody>
                      <a:tcPr marL="68580" marR="68580" marT="34290" marB="34290" anchor="ctr"/>
                    </a:tc>
                    <a:tc>
                      <a:txBody>
                        <a:bodyPr/>
                        <a:lstStyle/>
                        <a:p>
                          <a:pPr algn="ctr"/>
                          <a:r>
                            <a:rPr kumimoji="1" lang="en-US" altLang="ja-JP" sz="2800" b="1" u="none" dirty="0">
                              <a:solidFill>
                                <a:srgbClr val="B7E7D6"/>
                              </a:solidFill>
                            </a:rPr>
                            <a:t>0.8340</a:t>
                          </a:r>
                          <a:endParaRPr kumimoji="1" lang="ja-JP" altLang="en-US" sz="2800" b="1" u="none" dirty="0">
                            <a:solidFill>
                              <a:srgbClr val="B7E7D6"/>
                            </a:solidFill>
                          </a:endParaRPr>
                        </a:p>
                      </a:txBody>
                      <a:tcPr marL="68580" marR="68580" marT="34290" marB="34290" anchor="ctr"/>
                    </a:tc>
                    <a:extLst>
                      <a:ext uri="{0D108BD9-81ED-4DB2-BD59-A6C34878D82A}">
                        <a16:rowId xmlns:a16="http://schemas.microsoft.com/office/drawing/2014/main" val="787047768"/>
                      </a:ext>
                    </a:extLst>
                  </a:tr>
                  <a:tr h="693225">
                    <a:tc>
                      <a:txBody>
                        <a:bodyPr/>
                        <a:lstStyle/>
                        <a:p>
                          <a:pPr algn="ctr"/>
                          <a:r>
                            <a:rPr kumimoji="1" lang="ja-JP" altLang="en-US" sz="2400" b="1" dirty="0"/>
                            <a:t>ベースライン</a:t>
                          </a:r>
                        </a:p>
                      </a:txBody>
                      <a:tcPr marL="68580" marR="68580" marT="34290" marB="34290" anchor="ctr"/>
                    </a:tc>
                    <a:tc>
                      <a:txBody>
                        <a:bodyPr/>
                        <a:lstStyle/>
                        <a:p>
                          <a:pPr algn="ctr"/>
                          <a:r>
                            <a:rPr kumimoji="1" lang="en-US" altLang="ja-JP" sz="2800" dirty="0"/>
                            <a:t>0.1111</a:t>
                          </a:r>
                          <a:endParaRPr kumimoji="1" lang="ja-JP" altLang="en-US" sz="2800" dirty="0"/>
                        </a:p>
                      </a:txBody>
                      <a:tcPr marL="68580" marR="68580" marT="34290" marB="34290" anchor="ctr"/>
                    </a:tc>
                    <a:tc>
                      <a:txBody>
                        <a:bodyPr/>
                        <a:lstStyle/>
                        <a:p>
                          <a:pPr algn="ctr"/>
                          <a:r>
                            <a:rPr kumimoji="1" lang="en-US" altLang="ja-JP" sz="2800" dirty="0"/>
                            <a:t>-</a:t>
                          </a:r>
                          <a:endParaRPr kumimoji="1" lang="ja-JP" altLang="en-US" sz="2800" dirty="0"/>
                        </a:p>
                      </a:txBody>
                      <a:tcPr marL="68580" marR="68580" marT="34290" marB="34290" anchor="ctr"/>
                    </a:tc>
                    <a:extLst>
                      <a:ext uri="{0D108BD9-81ED-4DB2-BD59-A6C34878D82A}">
                        <a16:rowId xmlns:a16="http://schemas.microsoft.com/office/drawing/2014/main" val="2521943963"/>
                      </a:ext>
                    </a:extLst>
                  </a:tr>
                </a:tbl>
              </a:graphicData>
            </a:graphic>
          </p:graphicFrame>
        </mc:Fallback>
      </mc:AlternateContent>
    </p:spTree>
    <p:extLst>
      <p:ext uri="{BB962C8B-B14F-4D97-AF65-F5344CB8AC3E}">
        <p14:creationId xmlns:p14="http://schemas.microsoft.com/office/powerpoint/2010/main" val="2508111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12CF9-BFDF-9F49-D275-0135583D77A4}"/>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CEDFB34F-C56F-FA45-C065-131BFF0B5E13}"/>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 </a:t>
            </a:r>
            <a:r>
              <a:rPr lang="ja-JP" altLang="en-US" sz="3200" b="1" dirty="0">
                <a:latin typeface="+mn-ea"/>
              </a:rPr>
              <a:t>学習曲線</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3DE41CF5-7C37-10BC-0065-CF2C4B418828}"/>
              </a:ext>
            </a:extLst>
          </p:cNvPr>
          <p:cNvSpPr>
            <a:spLocks noGrp="1"/>
          </p:cNvSpPr>
          <p:nvPr>
            <p:ph type="sldNum" sz="quarter" idx="12"/>
          </p:nvPr>
        </p:nvSpPr>
        <p:spPr/>
        <p:txBody>
          <a:bodyPr/>
          <a:lstStyle/>
          <a:p>
            <a:fld id="{84E5AB44-6C43-4864-84E5-D75B94A07FCF}" type="slidenum">
              <a:rPr kumimoji="1" lang="ja-JP" altLang="en-US" smtClean="0"/>
              <a:t>22</a:t>
            </a:fld>
            <a:endParaRPr kumimoji="1" lang="ja-JP" altLang="en-US"/>
          </a:p>
        </p:txBody>
      </p:sp>
      <p:grpSp>
        <p:nvGrpSpPr>
          <p:cNvPr id="17" name="グループ化 16">
            <a:extLst>
              <a:ext uri="{FF2B5EF4-FFF2-40B4-BE49-F238E27FC236}">
                <a16:creationId xmlns:a16="http://schemas.microsoft.com/office/drawing/2014/main" id="{AE6AC358-A9EA-109D-90C6-188FED0F3CDC}"/>
              </a:ext>
            </a:extLst>
          </p:cNvPr>
          <p:cNvGrpSpPr/>
          <p:nvPr/>
        </p:nvGrpSpPr>
        <p:grpSpPr>
          <a:xfrm>
            <a:off x="40339" y="2332243"/>
            <a:ext cx="9063321" cy="2562206"/>
            <a:chOff x="-539338" y="2689595"/>
            <a:chExt cx="9063321" cy="2562206"/>
          </a:xfrm>
        </p:grpSpPr>
        <p:pic>
          <p:nvPicPr>
            <p:cNvPr id="11" name="図 10" descr="グラフ, 折れ線グラフ&#10;&#10;自動的に生成された説明">
              <a:extLst>
                <a:ext uri="{FF2B5EF4-FFF2-40B4-BE49-F238E27FC236}">
                  <a16:creationId xmlns:a16="http://schemas.microsoft.com/office/drawing/2014/main" id="{C3F75248-ED24-7CEA-46BB-3AA30CF144BE}"/>
                </a:ext>
              </a:extLst>
            </p:cNvPr>
            <p:cNvPicPr>
              <a:picLocks noChangeAspect="1"/>
            </p:cNvPicPr>
            <p:nvPr/>
          </p:nvPicPr>
          <p:blipFill rotWithShape="1">
            <a:blip r:embed="rId3"/>
            <a:srcRect l="6188" t="11499" r="9106" b="6760"/>
            <a:stretch/>
          </p:blipFill>
          <p:spPr>
            <a:xfrm>
              <a:off x="4016653" y="2689595"/>
              <a:ext cx="4507330" cy="2562205"/>
            </a:xfrm>
            <a:prstGeom prst="rect">
              <a:avLst/>
            </a:prstGeom>
          </p:spPr>
        </p:pic>
        <p:pic>
          <p:nvPicPr>
            <p:cNvPr id="12" name="図 11" descr="グラフ, 折れ線グラフ&#10;&#10;自動的に生成された説明">
              <a:extLst>
                <a:ext uri="{FF2B5EF4-FFF2-40B4-BE49-F238E27FC236}">
                  <a16:creationId xmlns:a16="http://schemas.microsoft.com/office/drawing/2014/main" id="{666A214F-EE97-3E20-453C-1114D5345A97}"/>
                </a:ext>
              </a:extLst>
            </p:cNvPr>
            <p:cNvPicPr>
              <a:picLocks noChangeAspect="1"/>
            </p:cNvPicPr>
            <p:nvPr/>
          </p:nvPicPr>
          <p:blipFill rotWithShape="1">
            <a:blip r:embed="rId4"/>
            <a:srcRect l="5307" t="11698" r="9282" b="6760"/>
            <a:stretch/>
          </p:blipFill>
          <p:spPr>
            <a:xfrm>
              <a:off x="-539338" y="2689596"/>
              <a:ext cx="4555991" cy="2562205"/>
            </a:xfrm>
            <a:prstGeom prst="rect">
              <a:avLst/>
            </a:prstGeom>
          </p:spPr>
        </p:pic>
      </p:gr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7A14C5B5-4448-06FB-7F62-984E3C86F161}"/>
                  </a:ext>
                </a:extLst>
              </p:cNvPr>
              <p:cNvSpPr txBox="1"/>
              <p:nvPr/>
            </p:nvSpPr>
            <p:spPr>
              <a:xfrm>
                <a:off x="-15764" y="1870105"/>
                <a:ext cx="4587764" cy="369332"/>
              </a:xfrm>
              <a:prstGeom prst="rect">
                <a:avLst/>
              </a:prstGeom>
              <a:noFill/>
            </p:spPr>
            <p:txBody>
              <a:bodyPr wrap="square">
                <a:spAutoFit/>
              </a:bodyPr>
              <a:lstStyle/>
              <a:p>
                <a:pPr algn="l"/>
                <a:r>
                  <a:rPr kumimoji="1" lang="ja-JP" altLang="en-US" sz="1800" b="1" dirty="0"/>
                  <a:t>① 提案手法 </a:t>
                </a:r>
                <a:r>
                  <a:rPr kumimoji="1" lang="en-US" altLang="ja-JP" sz="1800" b="1" dirty="0"/>
                  <a:t>(</a:t>
                </a:r>
                <a:r>
                  <a:rPr kumimoji="1" lang="ja-JP" altLang="en-US" sz="1800" b="1" dirty="0"/>
                  <a:t>パラメータ</a:t>
                </a:r>
                <a14:m>
                  <m:oMath xmlns:m="http://schemas.openxmlformats.org/officeDocument/2006/math">
                    <m:r>
                      <a:rPr lang="en-US" altLang="ja-JP" sz="1800" b="1" i="0" smtClean="0">
                        <a:latin typeface="Cambria Math" panose="02040503050406030204" pitchFamily="18" charset="0"/>
                        <a:ea typeface="+mn-ea"/>
                      </a:rPr>
                      <m:t> </m:t>
                    </m:r>
                    <m:r>
                      <a:rPr lang="en-US" altLang="ja-JP" sz="1800" b="0" i="1" smtClean="0">
                        <a:latin typeface="Cambria Math" panose="02040503050406030204" pitchFamily="18" charset="0"/>
                        <a:ea typeface="+mn-ea"/>
                      </a:rPr>
                      <m:t>𝑝</m:t>
                    </m:r>
                    <m:r>
                      <a:rPr lang="en-US" altLang="ja-JP" sz="1800" b="0" i="1" smtClean="0">
                        <a:latin typeface="Cambria Math" panose="02040503050406030204" pitchFamily="18" charset="0"/>
                        <a:ea typeface="+mn-ea"/>
                      </a:rPr>
                      <m:t>,  </m:t>
                    </m:r>
                    <m:r>
                      <a:rPr lang="en-US" altLang="ja-JP" sz="1800" b="0" i="1" smtClean="0">
                        <a:latin typeface="Cambria Math" panose="02040503050406030204" pitchFamily="18" charset="0"/>
                        <a:ea typeface="+mn-ea"/>
                      </a:rPr>
                      <m:t>𝑞</m:t>
                    </m:r>
                    <m:r>
                      <a:rPr lang="en-US" altLang="ja-JP" sz="1800" b="0" i="1" smtClean="0">
                        <a:latin typeface="Cambria Math" panose="02040503050406030204" pitchFamily="18" charset="0"/>
                        <a:ea typeface="+mn-ea"/>
                      </a:rPr>
                      <m:t>,  </m:t>
                    </m:r>
                    <m:r>
                      <a:rPr lang="en-US" altLang="ja-JP" sz="1800" b="0" i="1" smtClean="0">
                        <a:latin typeface="Cambria Math" panose="02040503050406030204" pitchFamily="18" charset="0"/>
                        <a:ea typeface="+mn-ea"/>
                      </a:rPr>
                      <m:t>𝑟</m:t>
                    </m:r>
                  </m:oMath>
                </a14:m>
                <a:r>
                  <a:rPr kumimoji="1" lang="ja-JP" altLang="en-US" sz="1800" b="1" dirty="0"/>
                  <a:t> の推移</a:t>
                </a:r>
                <a:r>
                  <a:rPr kumimoji="1" lang="en-US" altLang="ja-JP" sz="1800" b="1" dirty="0"/>
                  <a:t>)</a:t>
                </a:r>
                <a:endParaRPr kumimoji="1" lang="ja-JP" altLang="en-US" sz="1800" b="1" dirty="0"/>
              </a:p>
            </p:txBody>
          </p:sp>
        </mc:Choice>
        <mc:Fallback xmlns="">
          <p:sp>
            <p:nvSpPr>
              <p:cNvPr id="19" name="テキスト ボックス 18">
                <a:extLst>
                  <a:ext uri="{FF2B5EF4-FFF2-40B4-BE49-F238E27FC236}">
                    <a16:creationId xmlns:a16="http://schemas.microsoft.com/office/drawing/2014/main" id="{7A14C5B5-4448-06FB-7F62-984E3C86F161}"/>
                  </a:ext>
                </a:extLst>
              </p:cNvPr>
              <p:cNvSpPr txBox="1">
                <a:spLocks noRot="1" noChangeAspect="1" noMove="1" noResize="1" noEditPoints="1" noAdjustHandles="1" noChangeArrowheads="1" noChangeShapeType="1" noTextEdit="1"/>
              </p:cNvSpPr>
              <p:nvPr/>
            </p:nvSpPr>
            <p:spPr>
              <a:xfrm>
                <a:off x="-15764" y="1870105"/>
                <a:ext cx="4587764" cy="369332"/>
              </a:xfrm>
              <a:prstGeom prst="rect">
                <a:avLst/>
              </a:prstGeom>
              <a:blipFill>
                <a:blip r:embed="rId5"/>
                <a:stretch>
                  <a:fillRect l="-1062" t="-13333"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09EDF9ED-EDEB-3D77-7231-CEDEA3FEDBF8}"/>
                  </a:ext>
                </a:extLst>
              </p:cNvPr>
              <p:cNvSpPr txBox="1"/>
              <p:nvPr/>
            </p:nvSpPr>
            <p:spPr>
              <a:xfrm>
                <a:off x="4540470" y="1916508"/>
                <a:ext cx="4603530" cy="369332"/>
              </a:xfrm>
              <a:prstGeom prst="rect">
                <a:avLst/>
              </a:prstGeom>
              <a:noFill/>
            </p:spPr>
            <p:txBody>
              <a:bodyPr wrap="square">
                <a:spAutoFit/>
              </a:bodyPr>
              <a:lstStyle/>
              <a:p>
                <a:pPr algn="l"/>
                <a:r>
                  <a:rPr kumimoji="1" lang="ja-JP" altLang="en-US" sz="1800" b="1" dirty="0"/>
                  <a:t>② 従来手法 </a:t>
                </a:r>
                <a:r>
                  <a:rPr kumimoji="1" lang="en-US" altLang="ja-JP" sz="1800" b="1" dirty="0"/>
                  <a:t>(</a:t>
                </a:r>
                <a:r>
                  <a:rPr kumimoji="1" lang="ja-JP" altLang="en-US" sz="1800" b="1" dirty="0"/>
                  <a:t>パラメータ</a:t>
                </a:r>
                <a14:m>
                  <m:oMath xmlns:m="http://schemas.openxmlformats.org/officeDocument/2006/math">
                    <m:r>
                      <a:rPr lang="en-US" altLang="ja-JP" sz="1800" b="1" i="0" smtClean="0">
                        <a:latin typeface="Cambria Math" panose="02040503050406030204" pitchFamily="18" charset="0"/>
                        <a:ea typeface="+mn-ea"/>
                      </a:rPr>
                      <m:t> </m:t>
                    </m:r>
                    <m:r>
                      <a:rPr lang="en-US" altLang="ja-JP" sz="1800" b="0" i="1" smtClean="0">
                        <a:latin typeface="Cambria Math" panose="02040503050406030204" pitchFamily="18" charset="0"/>
                        <a:ea typeface="+mn-ea"/>
                      </a:rPr>
                      <m:t>𝑝</m:t>
                    </m:r>
                    <m:r>
                      <a:rPr lang="en-US" altLang="ja-JP" sz="1800" b="0" i="1" smtClean="0">
                        <a:latin typeface="Cambria Math" panose="02040503050406030204" pitchFamily="18" charset="0"/>
                        <a:ea typeface="+mn-ea"/>
                      </a:rPr>
                      <m:t>,  </m:t>
                    </m:r>
                    <m:r>
                      <a:rPr lang="en-US" altLang="ja-JP" sz="1800" b="0" i="1" smtClean="0">
                        <a:latin typeface="Cambria Math" panose="02040503050406030204" pitchFamily="18" charset="0"/>
                        <a:ea typeface="+mn-ea"/>
                      </a:rPr>
                      <m:t>𝑞</m:t>
                    </m:r>
                    <m:r>
                      <a:rPr lang="en-US" altLang="ja-JP" sz="1800" b="0" i="1" smtClean="0">
                        <a:latin typeface="Cambria Math" panose="02040503050406030204" pitchFamily="18" charset="0"/>
                        <a:ea typeface="+mn-ea"/>
                      </a:rPr>
                      <m:t> </m:t>
                    </m:r>
                  </m:oMath>
                </a14:m>
                <a:r>
                  <a:rPr kumimoji="1" lang="ja-JP" altLang="en-US" sz="1800" b="1" dirty="0"/>
                  <a:t>の推移</a:t>
                </a:r>
                <a:r>
                  <a:rPr kumimoji="1" lang="en-US" altLang="ja-JP" sz="1800" b="1" dirty="0"/>
                  <a:t>)</a:t>
                </a:r>
                <a:endParaRPr kumimoji="1" lang="ja-JP" altLang="en-US" sz="1800" b="1" dirty="0"/>
              </a:p>
            </p:txBody>
          </p:sp>
        </mc:Choice>
        <mc:Fallback xmlns="">
          <p:sp>
            <p:nvSpPr>
              <p:cNvPr id="21" name="テキスト ボックス 20">
                <a:extLst>
                  <a:ext uri="{FF2B5EF4-FFF2-40B4-BE49-F238E27FC236}">
                    <a16:creationId xmlns:a16="http://schemas.microsoft.com/office/drawing/2014/main" id="{09EDF9ED-EDEB-3D77-7231-CEDEA3FEDBF8}"/>
                  </a:ext>
                </a:extLst>
              </p:cNvPr>
              <p:cNvSpPr txBox="1">
                <a:spLocks noRot="1" noChangeAspect="1" noMove="1" noResize="1" noEditPoints="1" noAdjustHandles="1" noChangeArrowheads="1" noChangeShapeType="1" noTextEdit="1"/>
              </p:cNvSpPr>
              <p:nvPr/>
            </p:nvSpPr>
            <p:spPr>
              <a:xfrm>
                <a:off x="4540470" y="1916508"/>
                <a:ext cx="4603530" cy="369332"/>
              </a:xfrm>
              <a:prstGeom prst="rect">
                <a:avLst/>
              </a:prstGeom>
              <a:blipFill>
                <a:blip r:embed="rId6"/>
                <a:stretch>
                  <a:fillRect l="-1192" t="-11475" b="-24590"/>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BA7FEF32-6E68-A0DC-4FE3-916CCEA4397F}"/>
              </a:ext>
            </a:extLst>
          </p:cNvPr>
          <p:cNvSpPr txBox="1"/>
          <p:nvPr/>
        </p:nvSpPr>
        <p:spPr>
          <a:xfrm>
            <a:off x="1481959" y="4843799"/>
            <a:ext cx="1891862" cy="369332"/>
          </a:xfrm>
          <a:prstGeom prst="rect">
            <a:avLst/>
          </a:prstGeom>
          <a:noFill/>
        </p:spPr>
        <p:txBody>
          <a:bodyPr wrap="square" rtlCol="0">
            <a:spAutoFit/>
          </a:bodyPr>
          <a:lstStyle/>
          <a:p>
            <a:pPr algn="ctr"/>
            <a:r>
              <a:rPr kumimoji="1" lang="en-US" altLang="ja-JP" dirty="0"/>
              <a:t>epochs</a:t>
            </a:r>
          </a:p>
        </p:txBody>
      </p:sp>
      <p:sp>
        <p:nvSpPr>
          <p:cNvPr id="23" name="テキスト ボックス 22">
            <a:extLst>
              <a:ext uri="{FF2B5EF4-FFF2-40B4-BE49-F238E27FC236}">
                <a16:creationId xmlns:a16="http://schemas.microsoft.com/office/drawing/2014/main" id="{F14398AC-B044-B250-7C8E-6A28760BBC35}"/>
              </a:ext>
            </a:extLst>
          </p:cNvPr>
          <p:cNvSpPr txBox="1"/>
          <p:nvPr/>
        </p:nvSpPr>
        <p:spPr>
          <a:xfrm>
            <a:off x="5904064" y="4843799"/>
            <a:ext cx="1891862" cy="369332"/>
          </a:xfrm>
          <a:prstGeom prst="rect">
            <a:avLst/>
          </a:prstGeom>
          <a:noFill/>
        </p:spPr>
        <p:txBody>
          <a:bodyPr wrap="square" rtlCol="0">
            <a:spAutoFit/>
          </a:bodyPr>
          <a:lstStyle/>
          <a:p>
            <a:pPr algn="ctr"/>
            <a:r>
              <a:rPr kumimoji="1" lang="en-US" altLang="ja-JP" dirty="0"/>
              <a:t>epochs</a:t>
            </a:r>
          </a:p>
        </p:txBody>
      </p:sp>
      <p:cxnSp>
        <p:nvCxnSpPr>
          <p:cNvPr id="25" name="直線コネクタ 24">
            <a:extLst>
              <a:ext uri="{FF2B5EF4-FFF2-40B4-BE49-F238E27FC236}">
                <a16:creationId xmlns:a16="http://schemas.microsoft.com/office/drawing/2014/main" id="{71B4778D-EFDF-F1FF-EFE7-1280A70073B6}"/>
              </a:ext>
            </a:extLst>
          </p:cNvPr>
          <p:cNvCxnSpPr>
            <a:cxnSpLocks/>
          </p:cNvCxnSpPr>
          <p:nvPr/>
        </p:nvCxnSpPr>
        <p:spPr>
          <a:xfrm>
            <a:off x="450219" y="3944441"/>
            <a:ext cx="4069279" cy="0"/>
          </a:xfrm>
          <a:prstGeom prst="line">
            <a:avLst/>
          </a:prstGeom>
          <a:ln>
            <a:solidFill>
              <a:schemeClr val="accent6">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32375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33CCB-4E1C-4CF9-9059-4813EF95CB1E}"/>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F976970E-DA57-D424-5E81-F01EC590FD1C}"/>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a:t>
            </a:r>
            <a:r>
              <a:rPr lang="en-US" altLang="ja-JP" sz="3200" b="1" dirty="0">
                <a:latin typeface="+mn-ea"/>
              </a:rPr>
              <a:t> : </a:t>
            </a:r>
            <a:r>
              <a:rPr lang="ja-JP" altLang="en-US" sz="3200" b="1" dirty="0">
                <a:latin typeface="+mn-ea"/>
              </a:rPr>
              <a:t>トークン数による影響</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6E92E8AB-5FD5-ABC7-27E9-18CFE1AE0BE3}"/>
              </a:ext>
            </a:extLst>
          </p:cNvPr>
          <p:cNvSpPr>
            <a:spLocks noGrp="1"/>
          </p:cNvSpPr>
          <p:nvPr>
            <p:ph type="sldNum" sz="quarter" idx="12"/>
          </p:nvPr>
        </p:nvSpPr>
        <p:spPr/>
        <p:txBody>
          <a:bodyPr/>
          <a:lstStyle/>
          <a:p>
            <a:fld id="{84E5AB44-6C43-4864-84E5-D75B94A07FCF}" type="slidenum">
              <a:rPr kumimoji="1" lang="ja-JP" altLang="en-US" smtClean="0"/>
              <a:t>23</a:t>
            </a:fld>
            <a:endParaRPr kumimoji="1" lang="ja-JP" altLang="en-US"/>
          </a:p>
        </p:txBody>
      </p:sp>
      <mc:AlternateContent xmlns:mc="http://schemas.openxmlformats.org/markup-compatibility/2006" xmlns:a14="http://schemas.microsoft.com/office/drawing/2010/main">
        <mc:Choice Requires="a14">
          <p:graphicFrame>
            <p:nvGraphicFramePr>
              <p:cNvPr id="3" name="表 2">
                <a:extLst>
                  <a:ext uri="{FF2B5EF4-FFF2-40B4-BE49-F238E27FC236}">
                    <a16:creationId xmlns:a16="http://schemas.microsoft.com/office/drawing/2014/main" id="{ACADE11B-0D4D-8F39-C5EB-B79C7F9AF214}"/>
                  </a:ext>
                </a:extLst>
              </p:cNvPr>
              <p:cNvGraphicFramePr>
                <a:graphicFrameLocks noGrp="1"/>
              </p:cNvGraphicFramePr>
              <p:nvPr>
                <p:extLst>
                  <p:ext uri="{D42A27DB-BD31-4B8C-83A1-F6EECF244321}">
                    <p14:modId xmlns:p14="http://schemas.microsoft.com/office/powerpoint/2010/main" val="3550664797"/>
                  </p:ext>
                </p:extLst>
              </p:nvPr>
            </p:nvGraphicFramePr>
            <p:xfrm>
              <a:off x="133719" y="3283200"/>
              <a:ext cx="3410045" cy="1867323"/>
            </p:xfrm>
            <a:graphic>
              <a:graphicData uri="http://schemas.openxmlformats.org/drawingml/2006/table">
                <a:tbl>
                  <a:tblPr firstRow="1" lastRow="1" bandRow="1">
                    <a:tableStyleId>{BDBED569-4797-4DF1-A0F4-6AAB3CD982D8}</a:tableStyleId>
                  </a:tblPr>
                  <a:tblGrid>
                    <a:gridCol w="1670107">
                      <a:extLst>
                        <a:ext uri="{9D8B030D-6E8A-4147-A177-3AD203B41FA5}">
                          <a16:colId xmlns:a16="http://schemas.microsoft.com/office/drawing/2014/main" val="498377033"/>
                        </a:ext>
                      </a:extLst>
                    </a:gridCol>
                    <a:gridCol w="869969">
                      <a:extLst>
                        <a:ext uri="{9D8B030D-6E8A-4147-A177-3AD203B41FA5}">
                          <a16:colId xmlns:a16="http://schemas.microsoft.com/office/drawing/2014/main" val="3744778616"/>
                        </a:ext>
                      </a:extLst>
                    </a:gridCol>
                    <a:gridCol w="869969">
                      <a:extLst>
                        <a:ext uri="{9D8B030D-6E8A-4147-A177-3AD203B41FA5}">
                          <a16:colId xmlns:a16="http://schemas.microsoft.com/office/drawing/2014/main" val="275125406"/>
                        </a:ext>
                      </a:extLst>
                    </a:gridCol>
                  </a:tblGrid>
                  <a:tr h="434340">
                    <a:tc rowSpan="2">
                      <a:txBody>
                        <a:bodyPr/>
                        <a:lstStyle/>
                        <a:p>
                          <a:pPr algn="ctr"/>
                          <a:endParaRPr kumimoji="1" lang="ja-JP" altLang="en-US" sz="2000" dirty="0">
                            <a:solidFill>
                              <a:schemeClr val="tx1"/>
                            </a:solidFill>
                          </a:endParaRPr>
                        </a:p>
                      </a:txBody>
                      <a:tcPr marL="68580" marR="68580" marT="34290" marB="34290" anchor="ctr"/>
                    </a:tc>
                    <a:tc gridSpan="2">
                      <a:txBody>
                        <a:bodyPr/>
                        <a:lstStyle/>
                        <a:p>
                          <a:pPr algn="ctr"/>
                          <a:r>
                            <a:rPr kumimoji="1" lang="ja-JP" altLang="en-US" sz="2400" dirty="0">
                              <a:solidFill>
                                <a:schemeClr val="tx1"/>
                              </a:solidFill>
                            </a:rPr>
                            <a:t>トークン数</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1423">
                    <a:tc vMerge="1">
                      <a:txBody>
                        <a:bodyPr/>
                        <a:lstStyle/>
                        <a:p>
                          <a:pPr algn="ctr"/>
                          <a:endParaRPr kumimoji="1" lang="ja-JP" altLang="en-US" sz="2800" dirty="0">
                            <a:solidFill>
                              <a:schemeClr val="tx1"/>
                            </a:solidFill>
                          </a:endParaRPr>
                        </a:p>
                      </a:txBody>
                      <a:tcPr/>
                    </a:tc>
                    <a:tc>
                      <a:txBody>
                        <a:bodyPr/>
                        <a:lstStyle/>
                        <a:p>
                          <a:pPr algn="ctr"/>
                          <a14:m>
                            <m:oMathPara xmlns:m="http://schemas.openxmlformats.org/officeDocument/2006/math">
                              <m:oMathParaPr>
                                <m:jc m:val="center"/>
                              </m:oMathParaPr>
                              <m:oMath xmlns:m="http://schemas.openxmlformats.org/officeDocument/2006/math">
                                <m:r>
                                  <a:rPr kumimoji="1" lang="en-US" altLang="ja-JP" sz="1800" b="1" i="1" dirty="0" smtClean="0">
                                    <a:solidFill>
                                      <a:schemeClr val="tx1"/>
                                    </a:solidFill>
                                    <a:latin typeface="Cambria Math" panose="02040503050406030204" pitchFamily="18" charset="0"/>
                                    <a:ea typeface="Cambria Math" panose="02040503050406030204" pitchFamily="18" charset="0"/>
                                  </a:rPr>
                                  <m:t>≥</m:t>
                                </m:r>
                                <m:r>
                                  <a:rPr kumimoji="1" lang="en-US" altLang="ja-JP" sz="1800" b="1" i="1" dirty="0" smtClean="0">
                                    <a:solidFill>
                                      <a:schemeClr val="tx1"/>
                                    </a:solidFill>
                                    <a:latin typeface="Cambria Math" panose="02040503050406030204" pitchFamily="18" charset="0"/>
                                    <a:ea typeface="Cambria Math" panose="02040503050406030204" pitchFamily="18" charset="0"/>
                                  </a:rPr>
                                  <m:t>𝟓𝟏𝟐</m:t>
                                </m:r>
                              </m:oMath>
                            </m:oMathPara>
                          </a14:m>
                          <a:endParaRPr kumimoji="1" lang="ja-JP" altLang="en-US" sz="1800" b="1" dirty="0">
                            <a:solidFill>
                              <a:schemeClr val="tx1"/>
                            </a:solidFill>
                          </a:endParaRPr>
                        </a:p>
                      </a:txBody>
                      <a:tcPr marL="68580" marR="68580" marT="34290" marB="34290" anchor="ctr"/>
                    </a:tc>
                    <a:tc>
                      <a:txBody>
                        <a:bodyPr/>
                        <a:lstStyle/>
                        <a:p>
                          <a:pPr algn="ctr"/>
                          <a14:m>
                            <m:oMathPara xmlns:m="http://schemas.openxmlformats.org/officeDocument/2006/math">
                              <m:oMathParaPr>
                                <m:jc m:val="center"/>
                              </m:oMathParaPr>
                              <m:oMath xmlns:m="http://schemas.openxmlformats.org/officeDocument/2006/math">
                                <m:r>
                                  <a:rPr kumimoji="1" lang="en-US" altLang="ja-JP" sz="1800" b="1" i="1" dirty="0" smtClean="0">
                                    <a:solidFill>
                                      <a:schemeClr val="tx1"/>
                                    </a:solidFill>
                                    <a:latin typeface="Cambria Math" panose="02040503050406030204" pitchFamily="18" charset="0"/>
                                    <a:ea typeface="Cambria Math" panose="02040503050406030204" pitchFamily="18" charset="0"/>
                                  </a:rPr>
                                  <m:t>&lt;</m:t>
                                </m:r>
                                <m:r>
                                  <a:rPr kumimoji="1" lang="en-US" altLang="ja-JP" sz="1800" b="1" i="1" dirty="0" smtClean="0">
                                    <a:solidFill>
                                      <a:schemeClr val="tx1"/>
                                    </a:solidFill>
                                    <a:latin typeface="Cambria Math" panose="02040503050406030204" pitchFamily="18" charset="0"/>
                                    <a:ea typeface="Cambria Math" panose="02040503050406030204" pitchFamily="18" charset="0"/>
                                  </a:rPr>
                                  <m:t>𝟓𝟏𝟐</m:t>
                                </m:r>
                              </m:oMath>
                            </m:oMathPara>
                          </a14:m>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495780">
                    <a:tc>
                      <a:txBody>
                        <a:bodyPr/>
                        <a:lstStyle/>
                        <a:p>
                          <a:pPr algn="ctr"/>
                          <a:r>
                            <a:rPr kumimoji="1" lang="en-US" altLang="ja-JP" sz="2000" b="1" dirty="0"/>
                            <a:t>Original</a:t>
                          </a:r>
                          <a:endParaRPr kumimoji="1" lang="ja-JP" altLang="en-US" sz="2000" b="1" dirty="0"/>
                        </a:p>
                      </a:txBody>
                      <a:tcPr marL="68580" marR="68580" marT="34290" marB="34290" anchor="ctr"/>
                    </a:tc>
                    <a:tc>
                      <a:txBody>
                        <a:bodyPr/>
                        <a:lstStyle/>
                        <a:p>
                          <a:pPr algn="ctr"/>
                          <a:r>
                            <a:rPr kumimoji="1" lang="en-US" altLang="ja-JP" sz="2400" b="1" u="none" dirty="0">
                              <a:solidFill>
                                <a:schemeClr val="tx1"/>
                              </a:solidFill>
                            </a:rPr>
                            <a:t>3747</a:t>
                          </a:r>
                          <a:endParaRPr kumimoji="1" lang="ja-JP" altLang="en-US" sz="2400" b="1" u="none" dirty="0">
                            <a:solidFill>
                              <a:schemeClr val="tx1"/>
                            </a:solidFill>
                          </a:endParaRPr>
                        </a:p>
                      </a:txBody>
                      <a:tcPr marL="68580" marR="68580" marT="34290" marB="34290" anchor="ctr"/>
                    </a:tc>
                    <a:tc>
                      <a:txBody>
                        <a:bodyPr/>
                        <a:lstStyle/>
                        <a:p>
                          <a:pPr algn="ctr"/>
                          <a:r>
                            <a:rPr kumimoji="1" lang="en-US" altLang="ja-JP" sz="2400" b="1" u="none" dirty="0">
                              <a:solidFill>
                                <a:schemeClr val="tx1"/>
                              </a:solidFill>
                            </a:rPr>
                            <a:t>2148</a:t>
                          </a:r>
                          <a:endParaRPr kumimoji="1" lang="ja-JP" altLang="en-US" sz="24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495780">
                    <a:tc>
                      <a:txBody>
                        <a:bodyPr/>
                        <a:lstStyle/>
                        <a:p>
                          <a:pPr algn="ctr"/>
                          <a:r>
                            <a:rPr kumimoji="1" lang="en-US" altLang="ja-JP" sz="2000" b="1" dirty="0"/>
                            <a:t>Summary</a:t>
                          </a:r>
                          <a:endParaRPr kumimoji="1" lang="ja-JP" altLang="en-US" sz="2000" b="1" dirty="0"/>
                        </a:p>
                      </a:txBody>
                      <a:tcPr marL="68580" marR="68580" marT="34290" marB="34290" anchor="ctr"/>
                    </a:tc>
                    <a:tc>
                      <a:txBody>
                        <a:bodyPr/>
                        <a:lstStyle/>
                        <a:p>
                          <a:pPr algn="ctr"/>
                          <a:r>
                            <a:rPr kumimoji="1" lang="en-US" altLang="ja-JP" sz="2400" b="1" dirty="0">
                              <a:solidFill>
                                <a:srgbClr val="F4B54B"/>
                              </a:solidFill>
                            </a:rPr>
                            <a:t>11</a:t>
                          </a:r>
                          <a:endParaRPr kumimoji="1" lang="ja-JP" altLang="en-US" sz="2400" b="1" dirty="0">
                            <a:solidFill>
                              <a:srgbClr val="F4B54B"/>
                            </a:solidFill>
                          </a:endParaRPr>
                        </a:p>
                      </a:txBody>
                      <a:tcPr marL="68580" marR="68580" marT="34290" marB="34290" anchor="ctr"/>
                    </a:tc>
                    <a:tc>
                      <a:txBody>
                        <a:bodyPr/>
                        <a:lstStyle/>
                        <a:p>
                          <a:pPr algn="ctr"/>
                          <a:r>
                            <a:rPr kumimoji="1" lang="en-US" altLang="ja-JP" sz="2400" b="1" dirty="0">
                              <a:solidFill>
                                <a:schemeClr val="tx1"/>
                              </a:solidFill>
                            </a:rPr>
                            <a:t>5884</a:t>
                          </a:r>
                          <a:endParaRPr kumimoji="1" lang="ja-JP" altLang="en-US" sz="2400" b="1" dirty="0">
                            <a:solidFill>
                              <a:schemeClr val="tx1"/>
                            </a:solidFill>
                          </a:endParaRPr>
                        </a:p>
                      </a:txBody>
                      <a:tcPr marL="68580" marR="68580" marT="34290" marB="34290" anchor="ctr"/>
                    </a:tc>
                    <a:extLst>
                      <a:ext uri="{0D108BD9-81ED-4DB2-BD59-A6C34878D82A}">
                        <a16:rowId xmlns:a16="http://schemas.microsoft.com/office/drawing/2014/main" val="3505142670"/>
                      </a:ext>
                    </a:extLst>
                  </a:tr>
                </a:tbl>
              </a:graphicData>
            </a:graphic>
          </p:graphicFrame>
        </mc:Choice>
        <mc:Fallback xmlns="">
          <p:graphicFrame>
            <p:nvGraphicFramePr>
              <p:cNvPr id="3" name="表 2">
                <a:extLst>
                  <a:ext uri="{FF2B5EF4-FFF2-40B4-BE49-F238E27FC236}">
                    <a16:creationId xmlns:a16="http://schemas.microsoft.com/office/drawing/2014/main" id="{ACADE11B-0D4D-8F39-C5EB-B79C7F9AF214}"/>
                  </a:ext>
                </a:extLst>
              </p:cNvPr>
              <p:cNvGraphicFramePr>
                <a:graphicFrameLocks noGrp="1"/>
              </p:cNvGraphicFramePr>
              <p:nvPr>
                <p:extLst>
                  <p:ext uri="{D42A27DB-BD31-4B8C-83A1-F6EECF244321}">
                    <p14:modId xmlns:p14="http://schemas.microsoft.com/office/powerpoint/2010/main" val="3550664797"/>
                  </p:ext>
                </p:extLst>
              </p:nvPr>
            </p:nvGraphicFramePr>
            <p:xfrm>
              <a:off x="133719" y="3283200"/>
              <a:ext cx="3410045" cy="1867323"/>
            </p:xfrm>
            <a:graphic>
              <a:graphicData uri="http://schemas.openxmlformats.org/drawingml/2006/table">
                <a:tbl>
                  <a:tblPr firstRow="1" lastRow="1" bandRow="1">
                    <a:tableStyleId>{BDBED569-4797-4DF1-A0F4-6AAB3CD982D8}</a:tableStyleId>
                  </a:tblPr>
                  <a:tblGrid>
                    <a:gridCol w="1670107">
                      <a:extLst>
                        <a:ext uri="{9D8B030D-6E8A-4147-A177-3AD203B41FA5}">
                          <a16:colId xmlns:a16="http://schemas.microsoft.com/office/drawing/2014/main" val="498377033"/>
                        </a:ext>
                      </a:extLst>
                    </a:gridCol>
                    <a:gridCol w="869969">
                      <a:extLst>
                        <a:ext uri="{9D8B030D-6E8A-4147-A177-3AD203B41FA5}">
                          <a16:colId xmlns:a16="http://schemas.microsoft.com/office/drawing/2014/main" val="3744778616"/>
                        </a:ext>
                      </a:extLst>
                    </a:gridCol>
                    <a:gridCol w="869969">
                      <a:extLst>
                        <a:ext uri="{9D8B030D-6E8A-4147-A177-3AD203B41FA5}">
                          <a16:colId xmlns:a16="http://schemas.microsoft.com/office/drawing/2014/main" val="275125406"/>
                        </a:ext>
                      </a:extLst>
                    </a:gridCol>
                  </a:tblGrid>
                  <a:tr h="434340">
                    <a:tc rowSpan="2">
                      <a:txBody>
                        <a:bodyPr/>
                        <a:lstStyle/>
                        <a:p>
                          <a:pPr algn="ctr"/>
                          <a:endParaRPr kumimoji="1" lang="ja-JP" altLang="en-US" sz="2000" dirty="0">
                            <a:solidFill>
                              <a:schemeClr val="tx1"/>
                            </a:solidFill>
                          </a:endParaRPr>
                        </a:p>
                      </a:txBody>
                      <a:tcPr marL="68580" marR="68580" marT="34290" marB="34290" anchor="ctr"/>
                    </a:tc>
                    <a:tc gridSpan="2">
                      <a:txBody>
                        <a:bodyPr/>
                        <a:lstStyle/>
                        <a:p>
                          <a:pPr algn="ctr"/>
                          <a:r>
                            <a:rPr kumimoji="1" lang="ja-JP" altLang="en-US" sz="2400" dirty="0">
                              <a:solidFill>
                                <a:schemeClr val="tx1"/>
                              </a:solidFill>
                            </a:rPr>
                            <a:t>トークン数</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1423">
                    <a:tc vMerge="1">
                      <a:txBody>
                        <a:bodyPr/>
                        <a:lstStyle/>
                        <a:p>
                          <a:pPr algn="ctr"/>
                          <a:endParaRPr kumimoji="1" lang="ja-JP" altLang="en-US" sz="2800" dirty="0">
                            <a:solidFill>
                              <a:schemeClr val="tx1"/>
                            </a:solidFill>
                          </a:endParaRPr>
                        </a:p>
                      </a:txBody>
                      <a:tcPr/>
                    </a:tc>
                    <a:tc>
                      <a:txBody>
                        <a:bodyPr/>
                        <a:lstStyle/>
                        <a:p>
                          <a:endParaRPr lang="ja-JP"/>
                        </a:p>
                      </a:txBody>
                      <a:tcPr marL="68580" marR="68580" marT="34290" marB="34290" anchor="ctr">
                        <a:blipFill>
                          <a:blip r:embed="rId3"/>
                          <a:stretch>
                            <a:fillRect l="-193007" t="-112329" r="-103497" b="-250685"/>
                          </a:stretch>
                        </a:blipFill>
                      </a:tcPr>
                    </a:tc>
                    <a:tc>
                      <a:txBody>
                        <a:bodyPr/>
                        <a:lstStyle/>
                        <a:p>
                          <a:endParaRPr lang="ja-JP"/>
                        </a:p>
                      </a:txBody>
                      <a:tcPr marL="68580" marR="68580" marT="34290" marB="34290" anchor="ctr">
                        <a:blipFill>
                          <a:blip r:embed="rId3"/>
                          <a:stretch>
                            <a:fillRect l="-293007" t="-112329" r="-3497" b="-250685"/>
                          </a:stretch>
                        </a:blipFill>
                      </a:tcPr>
                    </a:tc>
                    <a:extLst>
                      <a:ext uri="{0D108BD9-81ED-4DB2-BD59-A6C34878D82A}">
                        <a16:rowId xmlns:a16="http://schemas.microsoft.com/office/drawing/2014/main" val="2543766031"/>
                      </a:ext>
                    </a:extLst>
                  </a:tr>
                  <a:tr h="495780">
                    <a:tc>
                      <a:txBody>
                        <a:bodyPr/>
                        <a:lstStyle/>
                        <a:p>
                          <a:pPr algn="ctr"/>
                          <a:r>
                            <a:rPr kumimoji="1" lang="en-US" altLang="ja-JP" sz="2000" b="1" dirty="0"/>
                            <a:t>Original</a:t>
                          </a:r>
                          <a:endParaRPr kumimoji="1" lang="ja-JP" altLang="en-US" sz="2000" b="1" dirty="0"/>
                        </a:p>
                      </a:txBody>
                      <a:tcPr marL="68580" marR="68580" marT="34290" marB="34290" anchor="ctr"/>
                    </a:tc>
                    <a:tc>
                      <a:txBody>
                        <a:bodyPr/>
                        <a:lstStyle/>
                        <a:p>
                          <a:pPr algn="ctr"/>
                          <a:r>
                            <a:rPr kumimoji="1" lang="en-US" altLang="ja-JP" sz="2400" b="1" u="none" dirty="0">
                              <a:solidFill>
                                <a:schemeClr val="tx1"/>
                              </a:solidFill>
                            </a:rPr>
                            <a:t>3747</a:t>
                          </a:r>
                          <a:endParaRPr kumimoji="1" lang="ja-JP" altLang="en-US" sz="2400" b="1" u="none" dirty="0">
                            <a:solidFill>
                              <a:schemeClr val="tx1"/>
                            </a:solidFill>
                          </a:endParaRPr>
                        </a:p>
                      </a:txBody>
                      <a:tcPr marL="68580" marR="68580" marT="34290" marB="34290" anchor="ctr"/>
                    </a:tc>
                    <a:tc>
                      <a:txBody>
                        <a:bodyPr/>
                        <a:lstStyle/>
                        <a:p>
                          <a:pPr algn="ctr"/>
                          <a:r>
                            <a:rPr kumimoji="1" lang="en-US" altLang="ja-JP" sz="2400" b="1" u="none" dirty="0">
                              <a:solidFill>
                                <a:schemeClr val="tx1"/>
                              </a:solidFill>
                            </a:rPr>
                            <a:t>2148</a:t>
                          </a:r>
                          <a:endParaRPr kumimoji="1" lang="ja-JP" altLang="en-US" sz="24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495780">
                    <a:tc>
                      <a:txBody>
                        <a:bodyPr/>
                        <a:lstStyle/>
                        <a:p>
                          <a:pPr algn="ctr"/>
                          <a:r>
                            <a:rPr kumimoji="1" lang="en-US" altLang="ja-JP" sz="2000" b="1" dirty="0"/>
                            <a:t>Summary</a:t>
                          </a:r>
                          <a:endParaRPr kumimoji="1" lang="ja-JP" altLang="en-US" sz="2000" b="1" dirty="0"/>
                        </a:p>
                      </a:txBody>
                      <a:tcPr marL="68580" marR="68580" marT="34290" marB="34290" anchor="ctr"/>
                    </a:tc>
                    <a:tc>
                      <a:txBody>
                        <a:bodyPr/>
                        <a:lstStyle/>
                        <a:p>
                          <a:pPr algn="ctr"/>
                          <a:r>
                            <a:rPr kumimoji="1" lang="en-US" altLang="ja-JP" sz="2400" b="1" dirty="0">
                              <a:solidFill>
                                <a:srgbClr val="F4B54B"/>
                              </a:solidFill>
                            </a:rPr>
                            <a:t>11</a:t>
                          </a:r>
                          <a:endParaRPr kumimoji="1" lang="ja-JP" altLang="en-US" sz="2400" b="1" dirty="0">
                            <a:solidFill>
                              <a:srgbClr val="F4B54B"/>
                            </a:solidFill>
                          </a:endParaRPr>
                        </a:p>
                      </a:txBody>
                      <a:tcPr marL="68580" marR="68580" marT="34290" marB="34290" anchor="ctr"/>
                    </a:tc>
                    <a:tc>
                      <a:txBody>
                        <a:bodyPr/>
                        <a:lstStyle/>
                        <a:p>
                          <a:pPr algn="ctr"/>
                          <a:r>
                            <a:rPr kumimoji="1" lang="en-US" altLang="ja-JP" sz="2400" b="1" dirty="0">
                              <a:solidFill>
                                <a:schemeClr val="tx1"/>
                              </a:solidFill>
                            </a:rPr>
                            <a:t>5884</a:t>
                          </a:r>
                          <a:endParaRPr kumimoji="1" lang="ja-JP" altLang="en-US" sz="2400" b="1" dirty="0">
                            <a:solidFill>
                              <a:schemeClr val="tx1"/>
                            </a:solidFill>
                          </a:endParaRPr>
                        </a:p>
                      </a:txBody>
                      <a:tcPr marL="68580" marR="68580" marT="34290" marB="34290" anchor="ctr"/>
                    </a:tc>
                    <a:extLst>
                      <a:ext uri="{0D108BD9-81ED-4DB2-BD59-A6C34878D82A}">
                        <a16:rowId xmlns:a16="http://schemas.microsoft.com/office/drawing/2014/main" val="3505142670"/>
                      </a:ext>
                    </a:extLst>
                  </a:tr>
                </a:tbl>
              </a:graphicData>
            </a:graphic>
          </p:graphicFrame>
        </mc:Fallback>
      </mc:AlternateContent>
      <p:grpSp>
        <p:nvGrpSpPr>
          <p:cNvPr id="11" name="グループ化 10">
            <a:extLst>
              <a:ext uri="{FF2B5EF4-FFF2-40B4-BE49-F238E27FC236}">
                <a16:creationId xmlns:a16="http://schemas.microsoft.com/office/drawing/2014/main" id="{560654CD-E13F-61FD-06DE-0E0F817E1AB0}"/>
              </a:ext>
            </a:extLst>
          </p:cNvPr>
          <p:cNvGrpSpPr/>
          <p:nvPr/>
        </p:nvGrpSpPr>
        <p:grpSpPr>
          <a:xfrm>
            <a:off x="3667164" y="1907101"/>
            <a:ext cx="5166355" cy="3243422"/>
            <a:chOff x="3608170" y="1494146"/>
            <a:chExt cx="5166355" cy="3243422"/>
          </a:xfrm>
        </p:grpSpPr>
        <p:pic>
          <p:nvPicPr>
            <p:cNvPr id="5" name="図 4" descr="グラフ, ヒストグラム&#10;&#10;自動的に生成された説明">
              <a:extLst>
                <a:ext uri="{FF2B5EF4-FFF2-40B4-BE49-F238E27FC236}">
                  <a16:creationId xmlns:a16="http://schemas.microsoft.com/office/drawing/2014/main" id="{7E6AF206-335C-B250-A4B7-C1DAE6D71547}"/>
                </a:ext>
              </a:extLst>
            </p:cNvPr>
            <p:cNvPicPr>
              <a:picLocks noChangeAspect="1"/>
            </p:cNvPicPr>
            <p:nvPr/>
          </p:nvPicPr>
          <p:blipFill rotWithShape="1">
            <a:blip r:embed="rId4"/>
            <a:srcRect l="15327" t="24575" r="18505" b="6192"/>
            <a:stretch/>
          </p:blipFill>
          <p:spPr>
            <a:xfrm>
              <a:off x="3608170" y="1494146"/>
              <a:ext cx="5166355" cy="3243422"/>
            </a:xfrm>
            <a:prstGeom prst="rect">
              <a:avLst/>
            </a:prstGeom>
            <a:ln>
              <a:noFill/>
            </a:ln>
          </p:spPr>
        </p:pic>
        <p:pic>
          <p:nvPicPr>
            <p:cNvPr id="9" name="図 8" descr="グラフ, ヒストグラム&#10;&#10;自動的に生成された説明">
              <a:extLst>
                <a:ext uri="{FF2B5EF4-FFF2-40B4-BE49-F238E27FC236}">
                  <a16:creationId xmlns:a16="http://schemas.microsoft.com/office/drawing/2014/main" id="{E936C7A0-27AE-42ED-4038-8C23C0FBB63E}"/>
                </a:ext>
              </a:extLst>
            </p:cNvPr>
            <p:cNvPicPr>
              <a:picLocks noChangeAspect="1"/>
            </p:cNvPicPr>
            <p:nvPr/>
          </p:nvPicPr>
          <p:blipFill rotWithShape="1">
            <a:blip r:embed="rId4"/>
            <a:srcRect l="73443" t="12901" r="10486" b="75056"/>
            <a:stretch/>
          </p:blipFill>
          <p:spPr>
            <a:xfrm>
              <a:off x="3654008" y="1612490"/>
              <a:ext cx="1835983" cy="825503"/>
            </a:xfrm>
            <a:prstGeom prst="rect">
              <a:avLst/>
            </a:prstGeom>
          </p:spPr>
        </p:pic>
      </p:grpSp>
      <p:sp>
        <p:nvSpPr>
          <p:cNvPr id="12" name="テキスト ボックス 11">
            <a:extLst>
              <a:ext uri="{FF2B5EF4-FFF2-40B4-BE49-F238E27FC236}">
                <a16:creationId xmlns:a16="http://schemas.microsoft.com/office/drawing/2014/main" id="{B6E6AEA5-E339-DA0E-A688-E78BF193F74C}"/>
              </a:ext>
            </a:extLst>
          </p:cNvPr>
          <p:cNvSpPr txBox="1"/>
          <p:nvPr/>
        </p:nvSpPr>
        <p:spPr>
          <a:xfrm>
            <a:off x="3605463" y="1426808"/>
            <a:ext cx="5289755" cy="400110"/>
          </a:xfrm>
          <a:prstGeom prst="rect">
            <a:avLst/>
          </a:prstGeom>
          <a:noFill/>
        </p:spPr>
        <p:txBody>
          <a:bodyPr wrap="square" rtlCol="0">
            <a:spAutoFit/>
          </a:bodyPr>
          <a:lstStyle/>
          <a:p>
            <a:pPr algn="ctr"/>
            <a:r>
              <a:rPr kumimoji="1" lang="ja-JP" altLang="en-US" sz="2000" dirty="0"/>
              <a:t>訓練用データのトークン数分布 </a:t>
            </a:r>
            <a:r>
              <a:rPr kumimoji="1" lang="en-US" altLang="ja-JP" sz="2000" dirty="0"/>
              <a:t>(</a:t>
            </a:r>
            <a:r>
              <a:rPr kumimoji="1" lang="ja-JP" altLang="en-US" sz="2000" dirty="0"/>
              <a:t>縦軸 </a:t>
            </a:r>
            <a:r>
              <a:rPr kumimoji="1" lang="en-US" altLang="ja-JP" sz="2000" dirty="0"/>
              <a:t>: </a:t>
            </a:r>
            <a:r>
              <a:rPr kumimoji="1" lang="ja-JP" altLang="en-US" sz="2000" dirty="0"/>
              <a:t>度数</a:t>
            </a:r>
            <a:r>
              <a:rPr kumimoji="1" lang="en-US" altLang="ja-JP" sz="2000" dirty="0"/>
              <a:t>)</a:t>
            </a:r>
            <a:endParaRPr kumimoji="1" lang="ja-JP" altLang="en-US" sz="2000" dirty="0"/>
          </a:p>
        </p:txBody>
      </p:sp>
      <p:sp>
        <p:nvSpPr>
          <p:cNvPr id="13" name="テキスト ボックス 12">
            <a:extLst>
              <a:ext uri="{FF2B5EF4-FFF2-40B4-BE49-F238E27FC236}">
                <a16:creationId xmlns:a16="http://schemas.microsoft.com/office/drawing/2014/main" id="{F17FA918-1A8C-ED78-0981-81656A006923}"/>
              </a:ext>
            </a:extLst>
          </p:cNvPr>
          <p:cNvSpPr txBox="1"/>
          <p:nvPr/>
        </p:nvSpPr>
        <p:spPr>
          <a:xfrm>
            <a:off x="3605462" y="5129333"/>
            <a:ext cx="5289755" cy="400110"/>
          </a:xfrm>
          <a:prstGeom prst="rect">
            <a:avLst/>
          </a:prstGeom>
          <a:noFill/>
        </p:spPr>
        <p:txBody>
          <a:bodyPr wrap="square" rtlCol="0">
            <a:spAutoFit/>
          </a:bodyPr>
          <a:lstStyle/>
          <a:p>
            <a:pPr algn="ctr"/>
            <a:r>
              <a:rPr kumimoji="1" lang="en-US" altLang="ja-JP" sz="2000" dirty="0"/>
              <a:t>Number</a:t>
            </a:r>
            <a:r>
              <a:rPr kumimoji="1" lang="ja-JP" altLang="en-US" sz="2000" dirty="0"/>
              <a:t> </a:t>
            </a:r>
            <a:r>
              <a:rPr kumimoji="1" lang="en-US" altLang="ja-JP" sz="2000" dirty="0"/>
              <a:t>of Tokens</a:t>
            </a:r>
            <a:endParaRPr kumimoji="1" lang="ja-JP" altLang="en-US" sz="2000" dirty="0"/>
          </a:p>
        </p:txBody>
      </p:sp>
    </p:spTree>
    <p:extLst>
      <p:ext uri="{BB962C8B-B14F-4D97-AF65-F5344CB8AC3E}">
        <p14:creationId xmlns:p14="http://schemas.microsoft.com/office/powerpoint/2010/main" val="3515111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455C1-2436-661F-5367-8511AC7F646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72BF3BA-CE89-3B10-3DEA-8DD4597561FD}"/>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6F2EB280-5D8F-9A52-9C91-02AE3F42E091}"/>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t>数値実験</a:t>
            </a:r>
            <a:endParaRPr lang="en-US" altLang="ja-JP" sz="2400" dirty="0"/>
          </a:p>
          <a:p>
            <a:r>
              <a:rPr lang="ja-JP" altLang="en-US" sz="2400" dirty="0">
                <a:solidFill>
                  <a:srgbClr val="F4B54B"/>
                </a:solidFill>
              </a:rPr>
              <a:t>まとめと今後の課題</a:t>
            </a:r>
            <a:endParaRPr lang="en-US" altLang="ja-JP" sz="2400" dirty="0">
              <a:solidFill>
                <a:srgbClr val="F4B54B"/>
              </a:solidFill>
            </a:endParaRPr>
          </a:p>
        </p:txBody>
      </p:sp>
      <p:sp>
        <p:nvSpPr>
          <p:cNvPr id="5" name="スライド番号プレースホルダー 4">
            <a:extLst>
              <a:ext uri="{FF2B5EF4-FFF2-40B4-BE49-F238E27FC236}">
                <a16:creationId xmlns:a16="http://schemas.microsoft.com/office/drawing/2014/main" id="{CE8EB3FF-FC5B-CA30-B9AB-540E76C0E0E4}"/>
              </a:ext>
            </a:extLst>
          </p:cNvPr>
          <p:cNvSpPr>
            <a:spLocks noGrp="1"/>
          </p:cNvSpPr>
          <p:nvPr>
            <p:ph type="sldNum" sz="quarter" idx="12"/>
          </p:nvPr>
        </p:nvSpPr>
        <p:spPr/>
        <p:txBody>
          <a:bodyPr/>
          <a:lstStyle/>
          <a:p>
            <a:fld id="{84E5AB44-6C43-4864-84E5-D75B94A07FCF}" type="slidenum">
              <a:rPr kumimoji="1" lang="ja-JP" altLang="en-US" smtClean="0"/>
              <a:t>24</a:t>
            </a:fld>
            <a:endParaRPr kumimoji="1" lang="ja-JP" altLang="en-US" dirty="0"/>
          </a:p>
        </p:txBody>
      </p:sp>
    </p:spTree>
    <p:extLst>
      <p:ext uri="{BB962C8B-B14F-4D97-AF65-F5344CB8AC3E}">
        <p14:creationId xmlns:p14="http://schemas.microsoft.com/office/powerpoint/2010/main" val="26710509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まとめ</a:t>
            </a:r>
            <a:r>
              <a:rPr lang="ja-JP" altLang="en-US" sz="4050" dirty="0"/>
              <a:t>と今後の課題</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411000" y="1807917"/>
            <a:ext cx="8733000" cy="4370343"/>
          </a:xfrm>
        </p:spPr>
        <p:txBody>
          <a:bodyPr anchor="t">
            <a:normAutofit/>
          </a:bodyPr>
          <a:lstStyle/>
          <a:p>
            <a:pPr>
              <a:buFont typeface="Arial" panose="020B0604020202020204" pitchFamily="34" charset="0"/>
              <a:buChar char="•"/>
            </a:pP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25</a:t>
            </a:fld>
            <a:endParaRPr kumimoji="1" lang="ja-JP" altLang="en-US"/>
          </a:p>
        </p:txBody>
      </p:sp>
    </p:spTree>
    <p:extLst>
      <p:ext uri="{BB962C8B-B14F-4D97-AF65-F5344CB8AC3E}">
        <p14:creationId xmlns:p14="http://schemas.microsoft.com/office/powerpoint/2010/main" val="36048974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26</a:t>
            </a:fld>
            <a:endParaRPr kumimoji="1" lang="ja-JP" altLang="en-US"/>
          </a:p>
        </p:txBody>
      </p:sp>
      <p:sp>
        <p:nvSpPr>
          <p:cNvPr id="41" name="コンテンツ プレースホルダー 2">
            <a:extLst>
              <a:ext uri="{FF2B5EF4-FFF2-40B4-BE49-F238E27FC236}">
                <a16:creationId xmlns:a16="http://schemas.microsoft.com/office/drawing/2014/main" id="{B6CE2A65-0A9A-4443-993D-9F3E8C864BA1}"/>
              </a:ext>
            </a:extLst>
          </p:cNvPr>
          <p:cNvSpPr>
            <a:spLocks noGrp="1"/>
          </p:cNvSpPr>
          <p:nvPr>
            <p:ph idx="1"/>
          </p:nvPr>
        </p:nvSpPr>
        <p:spPr>
          <a:xfrm>
            <a:off x="411000" y="1807917"/>
            <a:ext cx="8733000" cy="4370343"/>
          </a:xfrm>
        </p:spPr>
        <p:txBody>
          <a:bodyPr anchor="t">
            <a:normAutofit/>
          </a:bodyPr>
          <a:lstStyle/>
          <a:p>
            <a:pPr>
              <a:buFont typeface="Arial" panose="020B0604020202020204" pitchFamily="34" charset="0"/>
              <a:buChar char="•"/>
            </a:pPr>
            <a:r>
              <a:rPr lang="ja-JP" altLang="en-US" sz="2400" cap="none" dirty="0">
                <a:solidFill>
                  <a:schemeClr val="tx1">
                    <a:lumMod val="95000"/>
                  </a:schemeClr>
                </a:solidFill>
              </a:rPr>
              <a:t>動画に含まれる画像データからの動作ラベル推定</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a:buFont typeface="Arial" panose="020B0604020202020204" pitchFamily="34" charset="0"/>
              <a:buChar char="•"/>
            </a:pPr>
            <a:r>
              <a:rPr lang="ja-JP" altLang="en-US" sz="2400" cap="none" dirty="0">
                <a:solidFill>
                  <a:schemeClr val="tx1">
                    <a:lumMod val="95000"/>
                  </a:schemeClr>
                </a:solidFill>
              </a:rPr>
              <a:t>マルチモーダルな動作ラベル推定</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a:buFont typeface="Arial" panose="020B0604020202020204" pitchFamily="34" charset="0"/>
              <a:buChar char="•"/>
            </a:pPr>
            <a:r>
              <a:rPr lang="ja-JP" altLang="en-US" sz="2400" dirty="0">
                <a:solidFill>
                  <a:schemeClr val="tx1"/>
                </a:solidFill>
              </a:rPr>
              <a:t>動画に対する音声の自動アノテーションモデルの模索</a:t>
            </a:r>
            <a:endParaRPr lang="en-US" altLang="ja-JP" sz="2400" cap="none" dirty="0">
              <a:solidFill>
                <a:schemeClr val="tx1">
                  <a:lumMod val="95000"/>
                </a:schemeClr>
              </a:solidFill>
            </a:endParaRPr>
          </a:p>
        </p:txBody>
      </p:sp>
    </p:spTree>
    <p:extLst>
      <p:ext uri="{BB962C8B-B14F-4D97-AF65-F5344CB8AC3E}">
        <p14:creationId xmlns:p14="http://schemas.microsoft.com/office/powerpoint/2010/main" val="4695876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27</a:t>
            </a:fld>
            <a:endParaRPr kumimoji="1" lang="ja-JP" altLang="en-US" dirty="0"/>
          </a:p>
        </p:txBody>
      </p:sp>
      <p:sp>
        <p:nvSpPr>
          <p:cNvPr id="5" name="テキスト ボックス 4">
            <a:extLst>
              <a:ext uri="{FF2B5EF4-FFF2-40B4-BE49-F238E27FC236}">
                <a16:creationId xmlns:a16="http://schemas.microsoft.com/office/drawing/2014/main" id="{05204266-CAD7-4CBC-8B8E-B95C64D5B470}"/>
              </a:ext>
            </a:extLst>
          </p:cNvPr>
          <p:cNvSpPr txBox="1"/>
          <p:nvPr/>
        </p:nvSpPr>
        <p:spPr>
          <a:xfrm>
            <a:off x="1446143" y="2905780"/>
            <a:ext cx="6251713" cy="584775"/>
          </a:xfrm>
          <a:prstGeom prst="rect">
            <a:avLst/>
          </a:prstGeom>
          <a:noFill/>
        </p:spPr>
        <p:txBody>
          <a:bodyPr wrap="square" rtlCol="0">
            <a:spAutoFit/>
          </a:bodyPr>
          <a:lstStyle/>
          <a:p>
            <a:pPr algn="ctr"/>
            <a:r>
              <a:rPr kumimoji="1" lang="ja-JP" altLang="en-US" sz="3200" dirty="0"/>
              <a:t>ご清聴ありがとうございました</a:t>
            </a:r>
          </a:p>
        </p:txBody>
      </p:sp>
    </p:spTree>
    <p:extLst>
      <p:ext uri="{BB962C8B-B14F-4D97-AF65-F5344CB8AC3E}">
        <p14:creationId xmlns:p14="http://schemas.microsoft.com/office/powerpoint/2010/main" val="27393374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28</a:t>
            </a:fld>
            <a:endParaRPr kumimoji="1" lang="ja-JP" altLang="en-US" dirty="0"/>
          </a:p>
        </p:txBody>
      </p:sp>
    </p:spTree>
    <p:extLst>
      <p:ext uri="{BB962C8B-B14F-4D97-AF65-F5344CB8AC3E}">
        <p14:creationId xmlns:p14="http://schemas.microsoft.com/office/powerpoint/2010/main" val="33904442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Doc2Vec</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820011"/>
            <a:ext cx="7672295" cy="4521154"/>
          </a:xfrm>
        </p:spPr>
        <p:txBody>
          <a:bodyPr>
            <a:normAutofit/>
          </a:bodyPr>
          <a:lstStyle/>
          <a:p>
            <a:pPr marL="0" indent="0">
              <a:buNone/>
            </a:pPr>
            <a:r>
              <a:rPr lang="ja-JP" altLang="en-US" sz="2400" cap="none" dirty="0">
                <a:solidFill>
                  <a:schemeClr val="tx1">
                    <a:lumMod val="95000"/>
                  </a:schemeClr>
                </a:solidFill>
              </a:rPr>
              <a:t>単語の分散表現を得る手法 </a:t>
            </a:r>
            <a:r>
              <a:rPr lang="en-US" altLang="ja-JP" sz="2400" cap="none" dirty="0">
                <a:solidFill>
                  <a:schemeClr val="tx1">
                    <a:lumMod val="95000"/>
                  </a:schemeClr>
                </a:solidFill>
              </a:rPr>
              <a:t>Word2Vec </a:t>
            </a:r>
            <a:r>
              <a:rPr lang="ja-JP" altLang="en-US" sz="2400" cap="none" dirty="0">
                <a:solidFill>
                  <a:schemeClr val="tx1">
                    <a:lumMod val="95000"/>
                  </a:schemeClr>
                </a:solidFill>
              </a:rPr>
              <a:t>を</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文章に拡張した手法</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t>Distributed Memory</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文書 </a:t>
            </a:r>
            <a:r>
              <a:rPr lang="en-US" altLang="ja-JP" sz="2400" cap="none" dirty="0">
                <a:solidFill>
                  <a:schemeClr val="tx1">
                    <a:lumMod val="95000"/>
                  </a:schemeClr>
                </a:solidFill>
              </a:rPr>
              <a:t>ID + </a:t>
            </a:r>
            <a:r>
              <a:rPr lang="ja-JP" altLang="en-US" sz="2400" cap="none" dirty="0">
                <a:solidFill>
                  <a:schemeClr val="tx1">
                    <a:lumMod val="95000"/>
                  </a:schemeClr>
                </a:solidFill>
              </a:rPr>
              <a:t>周辺の単語から中心の単語を予測する</a:t>
            </a:r>
            <a:r>
              <a:rPr lang="en-US" altLang="ja-JP" sz="2400" cap="none" dirty="0">
                <a:solidFill>
                  <a:schemeClr val="tx1">
                    <a:lumMod val="95000"/>
                  </a:schemeClr>
                </a:solidFill>
              </a:rPr>
              <a:t>		</a:t>
            </a:r>
            <a:r>
              <a:rPr lang="ja-JP" altLang="en-US" sz="2400" cap="none" dirty="0">
                <a:solidFill>
                  <a:schemeClr val="tx1">
                    <a:lumMod val="95000"/>
                  </a:schemeClr>
                </a:solidFill>
              </a:rPr>
              <a:t>ように学習</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solidFill>
                  <a:schemeClr val="tx1">
                    <a:lumMod val="95000"/>
                  </a:schemeClr>
                </a:solidFill>
              </a:rPr>
              <a:t>Distributed Bag-of-Words</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文書 </a:t>
            </a:r>
            <a:r>
              <a:rPr lang="en-US" altLang="ja-JP" sz="2400" cap="none" dirty="0">
                <a:solidFill>
                  <a:schemeClr val="tx1">
                    <a:lumMod val="95000"/>
                  </a:schemeClr>
                </a:solidFill>
              </a:rPr>
              <a:t>ID</a:t>
            </a:r>
            <a:r>
              <a:rPr lang="ja-JP" altLang="en-US" sz="2400" cap="none" dirty="0">
                <a:solidFill>
                  <a:schemeClr val="tx1">
                    <a:lumMod val="95000"/>
                  </a:schemeClr>
                </a:solidFill>
              </a:rPr>
              <a:t>のみから文書に含まれる単語を予測する</a:t>
            </a:r>
            <a:r>
              <a:rPr lang="en-US" altLang="ja-JP" sz="2400" cap="none" dirty="0">
                <a:solidFill>
                  <a:schemeClr val="tx1">
                    <a:lumMod val="95000"/>
                  </a:schemeClr>
                </a:solidFill>
              </a:rPr>
              <a:t>		</a:t>
            </a:r>
            <a:r>
              <a:rPr lang="ja-JP" altLang="en-US" sz="2400" cap="none" dirty="0">
                <a:solidFill>
                  <a:schemeClr val="tx1">
                    <a:lumMod val="95000"/>
                  </a:schemeClr>
                </a:solidFill>
              </a:rPr>
              <a:t>ように学習</a:t>
            </a: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29</a:t>
            </a:fld>
            <a:endParaRPr kumimoji="1" lang="ja-JP" altLang="en-US"/>
          </a:p>
        </p:txBody>
      </p:sp>
      <p:sp>
        <p:nvSpPr>
          <p:cNvPr id="6" name="正方形/長方形 5">
            <a:extLst>
              <a:ext uri="{FF2B5EF4-FFF2-40B4-BE49-F238E27FC236}">
                <a16:creationId xmlns:a16="http://schemas.microsoft.com/office/drawing/2014/main" id="{A0319D0F-6757-429F-A8BE-D178D2ECF335}"/>
              </a:ext>
            </a:extLst>
          </p:cNvPr>
          <p:cNvSpPr/>
          <p:nvPr/>
        </p:nvSpPr>
        <p:spPr>
          <a:xfrm>
            <a:off x="5929031" y="554989"/>
            <a:ext cx="1808480" cy="8200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dirty="0"/>
              <a:t>引用忘れ</a:t>
            </a:r>
          </a:p>
        </p:txBody>
      </p:sp>
    </p:spTree>
    <p:extLst>
      <p:ext uri="{BB962C8B-B14F-4D97-AF65-F5344CB8AC3E}">
        <p14:creationId xmlns:p14="http://schemas.microsoft.com/office/powerpoint/2010/main" val="4037838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rgbClr val="F4B54B"/>
                </a:solidFill>
              </a:rPr>
              <a:t>はじめに</a:t>
            </a:r>
            <a:endParaRPr lang="en-US" altLang="ja-JP" sz="2400" dirty="0">
              <a:solidFill>
                <a:srgbClr val="F4B54B"/>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chemeClr val="tx1">
                    <a:lumMod val="95000"/>
                  </a:schemeClr>
                </a:solidFill>
              </a:rPr>
              <a:t>提案手法</a:t>
            </a:r>
            <a:endParaRPr lang="en-US" altLang="ja-JP" sz="2400" dirty="0">
              <a:solidFill>
                <a:schemeClr val="tx1">
                  <a:lumMod val="95000"/>
                </a:schemeClr>
              </a:solidFill>
            </a:endParaRPr>
          </a:p>
          <a:p>
            <a:r>
              <a:rPr lang="ja-JP" altLang="en-US" sz="2400" dirty="0"/>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3</a:t>
            </a:fld>
            <a:endParaRPr kumimoji="1" lang="ja-JP" altLang="en-US" dirty="0"/>
          </a:p>
        </p:txBody>
      </p:sp>
    </p:spTree>
    <p:extLst>
      <p:ext uri="{BB962C8B-B14F-4D97-AF65-F5344CB8AC3E}">
        <p14:creationId xmlns:p14="http://schemas.microsoft.com/office/powerpoint/2010/main" val="4199061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5B52CE69-07F3-4A66-BE9B-6BDB41D4260B}"/>
              </a:ext>
            </a:extLst>
          </p:cNvPr>
          <p:cNvSpPr>
            <a:spLocks noGrp="1"/>
          </p:cNvSpPr>
          <p:nvPr>
            <p:ph type="sldNum" sz="quarter" idx="12"/>
          </p:nvPr>
        </p:nvSpPr>
        <p:spPr/>
        <p:txBody>
          <a:bodyPr/>
          <a:lstStyle/>
          <a:p>
            <a:fld id="{84E5AB44-6C43-4864-84E5-D75B94A07FCF}" type="slidenum">
              <a:rPr kumimoji="1" lang="ja-JP" altLang="en-US" smtClean="0"/>
              <a:t>30</a:t>
            </a:fld>
            <a:endParaRPr kumimoji="1" lang="ja-JP" altLang="en-US" dirty="0"/>
          </a:p>
        </p:txBody>
      </p:sp>
      <p:graphicFrame>
        <p:nvGraphicFramePr>
          <p:cNvPr id="8" name="表 7">
            <a:extLst>
              <a:ext uri="{FF2B5EF4-FFF2-40B4-BE49-F238E27FC236}">
                <a16:creationId xmlns:a16="http://schemas.microsoft.com/office/drawing/2014/main" id="{7CAB9C23-ADB6-4549-B4A0-9FC9A6234C2E}"/>
              </a:ext>
            </a:extLst>
          </p:cNvPr>
          <p:cNvGraphicFramePr>
            <a:graphicFrameLocks noGrp="1"/>
          </p:cNvGraphicFramePr>
          <p:nvPr>
            <p:extLst>
              <p:ext uri="{D42A27DB-BD31-4B8C-83A1-F6EECF244321}">
                <p14:modId xmlns:p14="http://schemas.microsoft.com/office/powerpoint/2010/main" val="1527533484"/>
              </p:ext>
            </p:extLst>
          </p:nvPr>
        </p:nvGraphicFramePr>
        <p:xfrm>
          <a:off x="1" y="-1"/>
          <a:ext cx="2383442" cy="1723696"/>
        </p:xfrm>
        <a:graphic>
          <a:graphicData uri="http://schemas.openxmlformats.org/drawingml/2006/table">
            <a:tbl>
              <a:tblPr firstRow="1" bandRow="1">
                <a:tableStyleId>{7DF18680-E054-41AD-8BC1-D1AEF772440D}</a:tableStyleId>
              </a:tblPr>
              <a:tblGrid>
                <a:gridCol w="1588959">
                  <a:extLst>
                    <a:ext uri="{9D8B030D-6E8A-4147-A177-3AD203B41FA5}">
                      <a16:colId xmlns:a16="http://schemas.microsoft.com/office/drawing/2014/main" val="498377033"/>
                    </a:ext>
                  </a:extLst>
                </a:gridCol>
                <a:gridCol w="794483">
                  <a:extLst>
                    <a:ext uri="{9D8B030D-6E8A-4147-A177-3AD203B41FA5}">
                      <a16:colId xmlns:a16="http://schemas.microsoft.com/office/drawing/2014/main" val="3842990007"/>
                    </a:ext>
                  </a:extLst>
                </a:gridCol>
              </a:tblGrid>
              <a:tr h="553884">
                <a:tc gridSpan="2">
                  <a:txBody>
                    <a:bodyPr/>
                    <a:lstStyle/>
                    <a:p>
                      <a:pPr algn="ctr"/>
                      <a:r>
                        <a:rPr kumimoji="1" lang="en-US" altLang="ja-JP" sz="1500" dirty="0" err="1">
                          <a:solidFill>
                            <a:schemeClr val="tx1"/>
                          </a:solidFill>
                        </a:rPr>
                        <a:t>SpecAugment</a:t>
                      </a:r>
                      <a:endParaRPr kumimoji="1" lang="en-US" altLang="ja-JP" sz="1500" dirty="0">
                        <a:solidFill>
                          <a:schemeClr val="tx1"/>
                        </a:solidFill>
                      </a:endParaRPr>
                    </a:p>
                    <a:p>
                      <a:pPr algn="ctr"/>
                      <a:r>
                        <a:rPr kumimoji="1" lang="ja-JP" altLang="en-US" sz="1500" dirty="0">
                          <a:solidFill>
                            <a:schemeClr val="tx1"/>
                          </a:solidFill>
                        </a:rPr>
                        <a:t>パラメータ</a:t>
                      </a:r>
                    </a:p>
                  </a:txBody>
                  <a:tcPr marL="94254" marR="94254" marT="47127" marB="47127" anchor="ctr"/>
                </a:tc>
                <a:tc hMerge="1">
                  <a:txBody>
                    <a:bodyPr/>
                    <a:lstStyle/>
                    <a:p>
                      <a:endParaRPr kumimoji="1" lang="ja-JP" altLang="en-US" dirty="0"/>
                    </a:p>
                  </a:txBody>
                  <a:tcPr/>
                </a:tc>
                <a:extLst>
                  <a:ext uri="{0D108BD9-81ED-4DB2-BD59-A6C34878D82A}">
                    <a16:rowId xmlns:a16="http://schemas.microsoft.com/office/drawing/2014/main" val="2209923497"/>
                  </a:ext>
                </a:extLst>
              </a:tr>
              <a:tr h="292453">
                <a:tc>
                  <a:txBody>
                    <a:bodyPr/>
                    <a:lstStyle/>
                    <a:p>
                      <a:pPr algn="ctr"/>
                      <a:r>
                        <a:rPr kumimoji="1" lang="en-US" altLang="ja-JP" sz="1200" dirty="0"/>
                        <a:t>Time drop width</a:t>
                      </a:r>
                      <a:endParaRPr kumimoji="1" lang="ja-JP" altLang="en-US" sz="1200" dirty="0"/>
                    </a:p>
                  </a:txBody>
                  <a:tcPr marL="49625" marR="49625" marT="24812" marB="24812" anchor="ctr"/>
                </a:tc>
                <a:tc>
                  <a:txBody>
                    <a:bodyPr/>
                    <a:lstStyle/>
                    <a:p>
                      <a:pPr algn="ctr"/>
                      <a:r>
                        <a:rPr kumimoji="1" lang="en-US" altLang="ja-JP" sz="1400" b="1" dirty="0"/>
                        <a:t>[0, 4]</a:t>
                      </a:r>
                      <a:endParaRPr kumimoji="1" lang="ja-JP" altLang="en-US" sz="1400" b="1" dirty="0"/>
                    </a:p>
                  </a:txBody>
                  <a:tcPr marL="49625" marR="49625" marT="24812" marB="24812" anchor="ctr"/>
                </a:tc>
                <a:extLst>
                  <a:ext uri="{0D108BD9-81ED-4DB2-BD59-A6C34878D82A}">
                    <a16:rowId xmlns:a16="http://schemas.microsoft.com/office/drawing/2014/main" val="148425319"/>
                  </a:ext>
                </a:extLst>
              </a:tr>
              <a:tr h="292453">
                <a:tc>
                  <a:txBody>
                    <a:bodyPr/>
                    <a:lstStyle/>
                    <a:p>
                      <a:pPr algn="ctr"/>
                      <a:r>
                        <a:rPr kumimoji="1" lang="en-US" altLang="ja-JP" sz="1200" dirty="0"/>
                        <a:t>Time stripes num</a:t>
                      </a:r>
                      <a:endParaRPr kumimoji="1" lang="ja-JP" altLang="en-US" sz="1200" dirty="0"/>
                    </a:p>
                  </a:txBody>
                  <a:tcPr marL="49625" marR="49625" marT="24812" marB="24812" anchor="ctr"/>
                </a:tc>
                <a:tc>
                  <a:txBody>
                    <a:bodyPr/>
                    <a:lstStyle/>
                    <a:p>
                      <a:pPr algn="ctr"/>
                      <a:r>
                        <a:rPr kumimoji="1" lang="en-US" altLang="ja-JP" sz="1400" b="1" dirty="0"/>
                        <a:t>[0, 1]</a:t>
                      </a:r>
                      <a:endParaRPr kumimoji="1" lang="ja-JP" altLang="en-US" sz="1400" b="1" dirty="0"/>
                    </a:p>
                  </a:txBody>
                  <a:tcPr marL="49625" marR="49625" marT="24812" marB="24812" anchor="ctr"/>
                </a:tc>
                <a:extLst>
                  <a:ext uri="{0D108BD9-81ED-4DB2-BD59-A6C34878D82A}">
                    <a16:rowId xmlns:a16="http://schemas.microsoft.com/office/drawing/2014/main" val="516846195"/>
                  </a:ext>
                </a:extLst>
              </a:tr>
              <a:tr h="292453">
                <a:tc>
                  <a:txBody>
                    <a:bodyPr/>
                    <a:lstStyle/>
                    <a:p>
                      <a:pPr algn="ctr"/>
                      <a:r>
                        <a:rPr kumimoji="1" lang="en-US" altLang="ja-JP" sz="1200" dirty="0"/>
                        <a:t>Freq</a:t>
                      </a:r>
                      <a:r>
                        <a:rPr kumimoji="1" lang="ja-JP" altLang="en-US" sz="1200" dirty="0"/>
                        <a:t> </a:t>
                      </a:r>
                      <a:r>
                        <a:rPr kumimoji="1" lang="en-US" altLang="ja-JP" sz="1200" dirty="0"/>
                        <a:t>drop</a:t>
                      </a:r>
                      <a:r>
                        <a:rPr kumimoji="1" lang="ja-JP" altLang="en-US" sz="1200" dirty="0"/>
                        <a:t> </a:t>
                      </a:r>
                      <a:r>
                        <a:rPr kumimoji="1" lang="en-US" altLang="ja-JP" sz="1200" dirty="0"/>
                        <a:t>width</a:t>
                      </a:r>
                      <a:endParaRPr kumimoji="1" lang="ja-JP" altLang="en-US" sz="1200" dirty="0"/>
                    </a:p>
                  </a:txBody>
                  <a:tcPr marL="49625" marR="49625" marT="24812" marB="24812" anchor="ctr"/>
                </a:tc>
                <a:tc>
                  <a:txBody>
                    <a:bodyPr/>
                    <a:lstStyle/>
                    <a:p>
                      <a:pPr algn="ctr"/>
                      <a:r>
                        <a:rPr kumimoji="1" lang="en-US" altLang="ja-JP" sz="1400" b="1" dirty="0"/>
                        <a:t>[0, 4]</a:t>
                      </a:r>
                      <a:endParaRPr kumimoji="1" lang="ja-JP" altLang="en-US" sz="1400" b="1" dirty="0"/>
                    </a:p>
                  </a:txBody>
                  <a:tcPr marL="49625" marR="49625" marT="24812" marB="24812" anchor="ctr"/>
                </a:tc>
                <a:extLst>
                  <a:ext uri="{0D108BD9-81ED-4DB2-BD59-A6C34878D82A}">
                    <a16:rowId xmlns:a16="http://schemas.microsoft.com/office/drawing/2014/main" val="2994678791"/>
                  </a:ext>
                </a:extLst>
              </a:tr>
              <a:tr h="292453">
                <a:tc>
                  <a:txBody>
                    <a:bodyPr/>
                    <a:lstStyle/>
                    <a:p>
                      <a:pPr algn="ctr"/>
                      <a:r>
                        <a:rPr kumimoji="1" lang="en-US" altLang="ja-JP" sz="1200" dirty="0"/>
                        <a:t>Freq stripes num</a:t>
                      </a:r>
                      <a:endParaRPr kumimoji="1" lang="ja-JP" altLang="en-US" sz="1200" dirty="0"/>
                    </a:p>
                  </a:txBody>
                  <a:tcPr marL="49625" marR="49625" marT="24812" marB="24812" anchor="ctr"/>
                </a:tc>
                <a:tc>
                  <a:txBody>
                    <a:bodyPr/>
                    <a:lstStyle/>
                    <a:p>
                      <a:pPr algn="ctr"/>
                      <a:r>
                        <a:rPr kumimoji="1" lang="en-US" altLang="ja-JP" sz="1400" b="1" dirty="0"/>
                        <a:t>[0, 1]</a:t>
                      </a:r>
                      <a:endParaRPr kumimoji="1" lang="ja-JP" altLang="en-US" sz="1400" b="1" dirty="0"/>
                    </a:p>
                  </a:txBody>
                  <a:tcPr marL="49625" marR="49625" marT="24812" marB="24812" anchor="ctr"/>
                </a:tc>
                <a:extLst>
                  <a:ext uri="{0D108BD9-81ED-4DB2-BD59-A6C34878D82A}">
                    <a16:rowId xmlns:a16="http://schemas.microsoft.com/office/drawing/2014/main" val="489668410"/>
                  </a:ext>
                </a:extLst>
              </a:tr>
            </a:tbl>
          </a:graphicData>
        </a:graphic>
      </p:graphicFrame>
      <p:pic>
        <p:nvPicPr>
          <p:cNvPr id="9" name="図 8" descr="パソコンの画面&#10;&#10;中程度の精度で自動的に生成された説明">
            <a:extLst>
              <a:ext uri="{FF2B5EF4-FFF2-40B4-BE49-F238E27FC236}">
                <a16:creationId xmlns:a16="http://schemas.microsoft.com/office/drawing/2014/main" id="{B816666D-A1B1-45E4-9143-0366E1C4DE6A}"/>
              </a:ext>
            </a:extLst>
          </p:cNvPr>
          <p:cNvPicPr>
            <a:picLocks noChangeAspect="1"/>
          </p:cNvPicPr>
          <p:nvPr/>
        </p:nvPicPr>
        <p:blipFill rotWithShape="1">
          <a:blip r:embed="rId3">
            <a:extLst>
              <a:ext uri="{28A0092B-C50C-407E-A947-70E740481C1C}">
                <a14:useLocalDpi xmlns:a14="http://schemas.microsoft.com/office/drawing/2010/main" val="0"/>
              </a:ext>
            </a:extLst>
          </a:blip>
          <a:srcRect l="24362" t="10702" r="19619" b="56005"/>
          <a:stretch/>
        </p:blipFill>
        <p:spPr>
          <a:xfrm>
            <a:off x="1144433" y="3152997"/>
            <a:ext cx="1828800" cy="1061544"/>
          </a:xfrm>
          <a:prstGeom prst="rect">
            <a:avLst/>
          </a:prstGeom>
        </p:spPr>
      </p:pic>
      <p:pic>
        <p:nvPicPr>
          <p:cNvPr id="10" name="図 9" descr="パソコンの画面&#10;&#10;中程度の精度で自動的に生成された説明">
            <a:extLst>
              <a:ext uri="{FF2B5EF4-FFF2-40B4-BE49-F238E27FC236}">
                <a16:creationId xmlns:a16="http://schemas.microsoft.com/office/drawing/2014/main" id="{86E3911F-48CC-4D1B-AB22-A49E3F884ACA}"/>
              </a:ext>
            </a:extLst>
          </p:cNvPr>
          <p:cNvPicPr>
            <a:picLocks noChangeAspect="1"/>
          </p:cNvPicPr>
          <p:nvPr/>
        </p:nvPicPr>
        <p:blipFill rotWithShape="1">
          <a:blip r:embed="rId3">
            <a:extLst>
              <a:ext uri="{28A0092B-C50C-407E-A947-70E740481C1C}">
                <a14:useLocalDpi xmlns:a14="http://schemas.microsoft.com/office/drawing/2010/main" val="0"/>
              </a:ext>
            </a:extLst>
          </a:blip>
          <a:srcRect l="24362" t="10702" r="19619" b="56005"/>
          <a:stretch/>
        </p:blipFill>
        <p:spPr>
          <a:xfrm>
            <a:off x="3657600" y="1636986"/>
            <a:ext cx="1828800" cy="1061544"/>
          </a:xfrm>
          <a:prstGeom prst="rect">
            <a:avLst/>
          </a:prstGeom>
        </p:spPr>
      </p:pic>
      <p:pic>
        <p:nvPicPr>
          <p:cNvPr id="11" name="図 10" descr="パソコンの画面&#10;&#10;中程度の精度で自動的に生成された説明">
            <a:extLst>
              <a:ext uri="{FF2B5EF4-FFF2-40B4-BE49-F238E27FC236}">
                <a16:creationId xmlns:a16="http://schemas.microsoft.com/office/drawing/2014/main" id="{6DEA085B-1B68-4531-B308-6FF85BFC51A3}"/>
              </a:ext>
            </a:extLst>
          </p:cNvPr>
          <p:cNvPicPr>
            <a:picLocks noChangeAspect="1"/>
          </p:cNvPicPr>
          <p:nvPr/>
        </p:nvPicPr>
        <p:blipFill rotWithShape="1">
          <a:blip r:embed="rId3">
            <a:extLst>
              <a:ext uri="{28A0092B-C50C-407E-A947-70E740481C1C}">
                <a14:useLocalDpi xmlns:a14="http://schemas.microsoft.com/office/drawing/2010/main" val="0"/>
              </a:ext>
            </a:extLst>
          </a:blip>
          <a:srcRect l="24362" t="10702" r="19619" b="56005"/>
          <a:stretch/>
        </p:blipFill>
        <p:spPr>
          <a:xfrm>
            <a:off x="3657600" y="3152997"/>
            <a:ext cx="1828800" cy="1061544"/>
          </a:xfrm>
          <a:prstGeom prst="rect">
            <a:avLst/>
          </a:prstGeom>
        </p:spPr>
      </p:pic>
      <p:pic>
        <p:nvPicPr>
          <p:cNvPr id="12" name="図 11" descr="パソコンの画面&#10;&#10;中程度の精度で自動的に生成された説明">
            <a:extLst>
              <a:ext uri="{FF2B5EF4-FFF2-40B4-BE49-F238E27FC236}">
                <a16:creationId xmlns:a16="http://schemas.microsoft.com/office/drawing/2014/main" id="{A25428CB-C145-4116-BF2B-5797896EDA57}"/>
              </a:ext>
            </a:extLst>
          </p:cNvPr>
          <p:cNvPicPr>
            <a:picLocks noChangeAspect="1"/>
          </p:cNvPicPr>
          <p:nvPr/>
        </p:nvPicPr>
        <p:blipFill rotWithShape="1">
          <a:blip r:embed="rId3">
            <a:extLst>
              <a:ext uri="{28A0092B-C50C-407E-A947-70E740481C1C}">
                <a14:useLocalDpi xmlns:a14="http://schemas.microsoft.com/office/drawing/2010/main" val="0"/>
              </a:ext>
            </a:extLst>
          </a:blip>
          <a:srcRect l="24362" t="10702" r="19619" b="56005"/>
          <a:stretch/>
        </p:blipFill>
        <p:spPr>
          <a:xfrm>
            <a:off x="3657600" y="4669008"/>
            <a:ext cx="1828800" cy="1061544"/>
          </a:xfrm>
          <a:prstGeom prst="rect">
            <a:avLst/>
          </a:prstGeom>
        </p:spPr>
      </p:pic>
      <p:graphicFrame>
        <p:nvGraphicFramePr>
          <p:cNvPr id="14" name="表 13">
            <a:extLst>
              <a:ext uri="{FF2B5EF4-FFF2-40B4-BE49-F238E27FC236}">
                <a16:creationId xmlns:a16="http://schemas.microsoft.com/office/drawing/2014/main" id="{CD5BF84A-433E-46D4-AFB2-E1769C79F2DC}"/>
              </a:ext>
            </a:extLst>
          </p:cNvPr>
          <p:cNvGraphicFramePr>
            <a:graphicFrameLocks noGrp="1"/>
          </p:cNvGraphicFramePr>
          <p:nvPr>
            <p:extLst>
              <p:ext uri="{D42A27DB-BD31-4B8C-83A1-F6EECF244321}">
                <p14:modId xmlns:p14="http://schemas.microsoft.com/office/powerpoint/2010/main" val="1822413566"/>
              </p:ext>
            </p:extLst>
          </p:nvPr>
        </p:nvGraphicFramePr>
        <p:xfrm>
          <a:off x="6170767" y="1468258"/>
          <a:ext cx="1925646" cy="1392622"/>
        </p:xfrm>
        <a:graphic>
          <a:graphicData uri="http://schemas.openxmlformats.org/drawingml/2006/table">
            <a:tbl>
              <a:tblPr firstRow="1" bandRow="1">
                <a:tableStyleId>{7DF18680-E054-41AD-8BC1-D1AEF772440D}</a:tableStyleId>
              </a:tblPr>
              <a:tblGrid>
                <a:gridCol w="1283762">
                  <a:extLst>
                    <a:ext uri="{9D8B030D-6E8A-4147-A177-3AD203B41FA5}">
                      <a16:colId xmlns:a16="http://schemas.microsoft.com/office/drawing/2014/main" val="498377033"/>
                    </a:ext>
                  </a:extLst>
                </a:gridCol>
                <a:gridCol w="641884">
                  <a:extLst>
                    <a:ext uri="{9D8B030D-6E8A-4147-A177-3AD203B41FA5}">
                      <a16:colId xmlns:a16="http://schemas.microsoft.com/office/drawing/2014/main" val="3842990007"/>
                    </a:ext>
                  </a:extLst>
                </a:gridCol>
              </a:tblGrid>
              <a:tr h="447498">
                <a:tc gridSpan="2">
                  <a:txBody>
                    <a:bodyPr/>
                    <a:lstStyle/>
                    <a:p>
                      <a:pPr algn="ctr"/>
                      <a:r>
                        <a:rPr kumimoji="1" lang="en-US" altLang="ja-JP" sz="1200" dirty="0" err="1">
                          <a:solidFill>
                            <a:schemeClr val="tx1"/>
                          </a:solidFill>
                        </a:rPr>
                        <a:t>SpecAugment</a:t>
                      </a:r>
                      <a:endParaRPr kumimoji="1" lang="en-US" altLang="ja-JP" sz="1200" dirty="0">
                        <a:solidFill>
                          <a:schemeClr val="tx1"/>
                        </a:solidFill>
                      </a:endParaRPr>
                    </a:p>
                    <a:p>
                      <a:pPr algn="ctr"/>
                      <a:r>
                        <a:rPr kumimoji="1" lang="ja-JP" altLang="en-US" sz="1200" dirty="0">
                          <a:solidFill>
                            <a:schemeClr val="tx1"/>
                          </a:solidFill>
                        </a:rPr>
                        <a:t>パラメータ</a:t>
                      </a:r>
                    </a:p>
                  </a:txBody>
                  <a:tcPr marL="73877" marR="73877" marT="36938" marB="36938" anchor="ctr"/>
                </a:tc>
                <a:tc hMerge="1">
                  <a:txBody>
                    <a:bodyPr/>
                    <a:lstStyle/>
                    <a:p>
                      <a:endParaRPr kumimoji="1" lang="ja-JP" altLang="en-US" dirty="0"/>
                    </a:p>
                  </a:txBody>
                  <a:tcPr/>
                </a:tc>
                <a:extLst>
                  <a:ext uri="{0D108BD9-81ED-4DB2-BD59-A6C34878D82A}">
                    <a16:rowId xmlns:a16="http://schemas.microsoft.com/office/drawing/2014/main" val="2209923497"/>
                  </a:ext>
                </a:extLst>
              </a:tr>
              <a:tr h="236281">
                <a:tc>
                  <a:txBody>
                    <a:bodyPr/>
                    <a:lstStyle/>
                    <a:p>
                      <a:pPr algn="ctr"/>
                      <a:r>
                        <a:rPr kumimoji="1" lang="en-US" altLang="ja-JP" sz="1000" dirty="0"/>
                        <a:t>Time drop width</a:t>
                      </a:r>
                      <a:endParaRPr kumimoji="1" lang="ja-JP" altLang="en-US" sz="1000" dirty="0"/>
                    </a:p>
                  </a:txBody>
                  <a:tcPr marL="40093" marR="40093" marT="20046" marB="20046" anchor="ctr"/>
                </a:tc>
                <a:tc>
                  <a:txBody>
                    <a:bodyPr/>
                    <a:lstStyle/>
                    <a:p>
                      <a:pPr algn="ctr"/>
                      <a:r>
                        <a:rPr kumimoji="1" lang="en-US" altLang="ja-JP" sz="1100" b="1" dirty="0"/>
                        <a:t>4</a:t>
                      </a:r>
                      <a:endParaRPr kumimoji="1" lang="ja-JP" altLang="en-US" sz="1100" b="1" dirty="0"/>
                    </a:p>
                  </a:txBody>
                  <a:tcPr marL="40093" marR="40093" marT="20046" marB="20046" anchor="ctr"/>
                </a:tc>
                <a:extLst>
                  <a:ext uri="{0D108BD9-81ED-4DB2-BD59-A6C34878D82A}">
                    <a16:rowId xmlns:a16="http://schemas.microsoft.com/office/drawing/2014/main" val="148425319"/>
                  </a:ext>
                </a:extLst>
              </a:tr>
              <a:tr h="236281">
                <a:tc>
                  <a:txBody>
                    <a:bodyPr/>
                    <a:lstStyle/>
                    <a:p>
                      <a:pPr algn="ctr"/>
                      <a:r>
                        <a:rPr kumimoji="1" lang="en-US" altLang="ja-JP" sz="1000" dirty="0"/>
                        <a:t>Time stripes num</a:t>
                      </a:r>
                      <a:endParaRPr kumimoji="1" lang="ja-JP" altLang="en-US" sz="1000" dirty="0"/>
                    </a:p>
                  </a:txBody>
                  <a:tcPr marL="40093" marR="40093" marT="20046" marB="20046" anchor="ctr"/>
                </a:tc>
                <a:tc>
                  <a:txBody>
                    <a:bodyPr/>
                    <a:lstStyle/>
                    <a:p>
                      <a:pPr algn="ctr"/>
                      <a:r>
                        <a:rPr kumimoji="1" lang="en-US" altLang="ja-JP" sz="1100" b="1" dirty="0"/>
                        <a:t>1</a:t>
                      </a:r>
                      <a:endParaRPr kumimoji="1" lang="ja-JP" altLang="en-US" sz="1100" b="1" dirty="0"/>
                    </a:p>
                  </a:txBody>
                  <a:tcPr marL="40093" marR="40093" marT="20046" marB="20046" anchor="ctr"/>
                </a:tc>
                <a:extLst>
                  <a:ext uri="{0D108BD9-81ED-4DB2-BD59-A6C34878D82A}">
                    <a16:rowId xmlns:a16="http://schemas.microsoft.com/office/drawing/2014/main" val="516846195"/>
                  </a:ext>
                </a:extLst>
              </a:tr>
              <a:tr h="236281">
                <a:tc>
                  <a:txBody>
                    <a:bodyPr/>
                    <a:lstStyle/>
                    <a:p>
                      <a:pPr algn="ctr"/>
                      <a:r>
                        <a:rPr kumimoji="1" lang="en-US" altLang="ja-JP" sz="1000" dirty="0"/>
                        <a:t>Freq</a:t>
                      </a:r>
                      <a:r>
                        <a:rPr kumimoji="1" lang="ja-JP" altLang="en-US" sz="1000" dirty="0"/>
                        <a:t> </a:t>
                      </a:r>
                      <a:r>
                        <a:rPr kumimoji="1" lang="en-US" altLang="ja-JP" sz="1000" dirty="0"/>
                        <a:t>drop</a:t>
                      </a:r>
                      <a:r>
                        <a:rPr kumimoji="1" lang="ja-JP" altLang="en-US" sz="1000" dirty="0"/>
                        <a:t> </a:t>
                      </a:r>
                      <a:r>
                        <a:rPr kumimoji="1" lang="en-US" altLang="ja-JP" sz="1000" dirty="0"/>
                        <a:t>width</a:t>
                      </a:r>
                      <a:endParaRPr kumimoji="1" lang="ja-JP" altLang="en-US" sz="1000" dirty="0"/>
                    </a:p>
                  </a:txBody>
                  <a:tcPr marL="40093" marR="40093" marT="20046" marB="20046" anchor="ctr"/>
                </a:tc>
                <a:tc>
                  <a:txBody>
                    <a:bodyPr/>
                    <a:lstStyle/>
                    <a:p>
                      <a:pPr algn="ctr"/>
                      <a:r>
                        <a:rPr kumimoji="1" lang="en-US" altLang="ja-JP" sz="1100" b="1" dirty="0"/>
                        <a:t>4</a:t>
                      </a:r>
                      <a:endParaRPr kumimoji="1" lang="ja-JP" altLang="en-US" sz="1100" b="1" dirty="0"/>
                    </a:p>
                  </a:txBody>
                  <a:tcPr marL="40093" marR="40093" marT="20046" marB="20046" anchor="ctr"/>
                </a:tc>
                <a:extLst>
                  <a:ext uri="{0D108BD9-81ED-4DB2-BD59-A6C34878D82A}">
                    <a16:rowId xmlns:a16="http://schemas.microsoft.com/office/drawing/2014/main" val="2994678791"/>
                  </a:ext>
                </a:extLst>
              </a:tr>
              <a:tr h="236281">
                <a:tc>
                  <a:txBody>
                    <a:bodyPr/>
                    <a:lstStyle/>
                    <a:p>
                      <a:pPr algn="ctr"/>
                      <a:r>
                        <a:rPr kumimoji="1" lang="en-US" altLang="ja-JP" sz="1000" dirty="0"/>
                        <a:t>Freq stripes num</a:t>
                      </a:r>
                      <a:endParaRPr kumimoji="1" lang="ja-JP" altLang="en-US" sz="1000" dirty="0"/>
                    </a:p>
                  </a:txBody>
                  <a:tcPr marL="40093" marR="40093" marT="20046" marB="20046" anchor="ctr"/>
                </a:tc>
                <a:tc>
                  <a:txBody>
                    <a:bodyPr/>
                    <a:lstStyle/>
                    <a:p>
                      <a:pPr algn="ctr"/>
                      <a:r>
                        <a:rPr kumimoji="1" lang="en-US" altLang="ja-JP" sz="1100" b="1" dirty="0"/>
                        <a:t>2</a:t>
                      </a:r>
                      <a:endParaRPr kumimoji="1" lang="ja-JP" altLang="en-US" sz="1100" b="1" dirty="0"/>
                    </a:p>
                  </a:txBody>
                  <a:tcPr marL="40093" marR="40093" marT="20046" marB="20046" anchor="ctr"/>
                </a:tc>
                <a:extLst>
                  <a:ext uri="{0D108BD9-81ED-4DB2-BD59-A6C34878D82A}">
                    <a16:rowId xmlns:a16="http://schemas.microsoft.com/office/drawing/2014/main" val="489668410"/>
                  </a:ext>
                </a:extLst>
              </a:tr>
            </a:tbl>
          </a:graphicData>
        </a:graphic>
      </p:graphicFrame>
      <p:graphicFrame>
        <p:nvGraphicFramePr>
          <p:cNvPr id="15" name="表 14">
            <a:extLst>
              <a:ext uri="{FF2B5EF4-FFF2-40B4-BE49-F238E27FC236}">
                <a16:creationId xmlns:a16="http://schemas.microsoft.com/office/drawing/2014/main" id="{469A052D-9527-4D50-9A3C-5A1377CCCB88}"/>
              </a:ext>
            </a:extLst>
          </p:cNvPr>
          <p:cNvGraphicFramePr>
            <a:graphicFrameLocks noGrp="1"/>
          </p:cNvGraphicFramePr>
          <p:nvPr>
            <p:extLst>
              <p:ext uri="{D42A27DB-BD31-4B8C-83A1-F6EECF244321}">
                <p14:modId xmlns:p14="http://schemas.microsoft.com/office/powerpoint/2010/main" val="2146730378"/>
              </p:ext>
            </p:extLst>
          </p:nvPr>
        </p:nvGraphicFramePr>
        <p:xfrm>
          <a:off x="6170767" y="2987458"/>
          <a:ext cx="1925646" cy="1392622"/>
        </p:xfrm>
        <a:graphic>
          <a:graphicData uri="http://schemas.openxmlformats.org/drawingml/2006/table">
            <a:tbl>
              <a:tblPr firstRow="1" bandRow="1">
                <a:tableStyleId>{7DF18680-E054-41AD-8BC1-D1AEF772440D}</a:tableStyleId>
              </a:tblPr>
              <a:tblGrid>
                <a:gridCol w="1283762">
                  <a:extLst>
                    <a:ext uri="{9D8B030D-6E8A-4147-A177-3AD203B41FA5}">
                      <a16:colId xmlns:a16="http://schemas.microsoft.com/office/drawing/2014/main" val="498377033"/>
                    </a:ext>
                  </a:extLst>
                </a:gridCol>
                <a:gridCol w="641884">
                  <a:extLst>
                    <a:ext uri="{9D8B030D-6E8A-4147-A177-3AD203B41FA5}">
                      <a16:colId xmlns:a16="http://schemas.microsoft.com/office/drawing/2014/main" val="3842990007"/>
                    </a:ext>
                  </a:extLst>
                </a:gridCol>
              </a:tblGrid>
              <a:tr h="447498">
                <a:tc gridSpan="2">
                  <a:txBody>
                    <a:bodyPr/>
                    <a:lstStyle/>
                    <a:p>
                      <a:pPr algn="ctr"/>
                      <a:r>
                        <a:rPr kumimoji="1" lang="en-US" altLang="ja-JP" sz="1200" dirty="0" err="1">
                          <a:solidFill>
                            <a:schemeClr val="tx1"/>
                          </a:solidFill>
                        </a:rPr>
                        <a:t>SpecAugment</a:t>
                      </a:r>
                      <a:endParaRPr kumimoji="1" lang="en-US" altLang="ja-JP" sz="1200" dirty="0">
                        <a:solidFill>
                          <a:schemeClr val="tx1"/>
                        </a:solidFill>
                      </a:endParaRPr>
                    </a:p>
                    <a:p>
                      <a:pPr algn="ctr"/>
                      <a:r>
                        <a:rPr kumimoji="1" lang="ja-JP" altLang="en-US" sz="1200" dirty="0">
                          <a:solidFill>
                            <a:schemeClr val="tx1"/>
                          </a:solidFill>
                        </a:rPr>
                        <a:t>パラメータ</a:t>
                      </a:r>
                    </a:p>
                  </a:txBody>
                  <a:tcPr marL="73877" marR="73877" marT="36938" marB="36938" anchor="ctr"/>
                </a:tc>
                <a:tc hMerge="1">
                  <a:txBody>
                    <a:bodyPr/>
                    <a:lstStyle/>
                    <a:p>
                      <a:endParaRPr kumimoji="1" lang="ja-JP" altLang="en-US" dirty="0"/>
                    </a:p>
                  </a:txBody>
                  <a:tcPr/>
                </a:tc>
                <a:extLst>
                  <a:ext uri="{0D108BD9-81ED-4DB2-BD59-A6C34878D82A}">
                    <a16:rowId xmlns:a16="http://schemas.microsoft.com/office/drawing/2014/main" val="2209923497"/>
                  </a:ext>
                </a:extLst>
              </a:tr>
              <a:tr h="236281">
                <a:tc>
                  <a:txBody>
                    <a:bodyPr/>
                    <a:lstStyle/>
                    <a:p>
                      <a:pPr algn="ctr"/>
                      <a:r>
                        <a:rPr kumimoji="1" lang="en-US" altLang="ja-JP" sz="1000" dirty="0"/>
                        <a:t>Time drop width</a:t>
                      </a:r>
                      <a:endParaRPr kumimoji="1" lang="ja-JP" altLang="en-US" sz="1000" dirty="0"/>
                    </a:p>
                  </a:txBody>
                  <a:tcPr marL="40093" marR="40093" marT="20046" marB="20046" anchor="ctr"/>
                </a:tc>
                <a:tc>
                  <a:txBody>
                    <a:bodyPr/>
                    <a:lstStyle/>
                    <a:p>
                      <a:pPr algn="ctr"/>
                      <a:r>
                        <a:rPr kumimoji="1" lang="en-US" altLang="ja-JP" sz="1100" b="1" dirty="0"/>
                        <a:t>1</a:t>
                      </a:r>
                      <a:endParaRPr kumimoji="1" lang="ja-JP" altLang="en-US" sz="1100" b="1" dirty="0"/>
                    </a:p>
                  </a:txBody>
                  <a:tcPr marL="40093" marR="40093" marT="20046" marB="20046" anchor="ctr"/>
                </a:tc>
                <a:extLst>
                  <a:ext uri="{0D108BD9-81ED-4DB2-BD59-A6C34878D82A}">
                    <a16:rowId xmlns:a16="http://schemas.microsoft.com/office/drawing/2014/main" val="148425319"/>
                  </a:ext>
                </a:extLst>
              </a:tr>
              <a:tr h="236281">
                <a:tc>
                  <a:txBody>
                    <a:bodyPr/>
                    <a:lstStyle/>
                    <a:p>
                      <a:pPr algn="ctr"/>
                      <a:r>
                        <a:rPr kumimoji="1" lang="en-US" altLang="ja-JP" sz="1000" dirty="0"/>
                        <a:t>Time stripes num</a:t>
                      </a:r>
                      <a:endParaRPr kumimoji="1" lang="ja-JP" altLang="en-US" sz="1000" dirty="0"/>
                    </a:p>
                  </a:txBody>
                  <a:tcPr marL="40093" marR="40093" marT="20046" marB="20046" anchor="ctr"/>
                </a:tc>
                <a:tc>
                  <a:txBody>
                    <a:bodyPr/>
                    <a:lstStyle/>
                    <a:p>
                      <a:pPr algn="ctr"/>
                      <a:r>
                        <a:rPr kumimoji="1" lang="en-US" altLang="ja-JP" sz="1100" b="1" dirty="0"/>
                        <a:t>1</a:t>
                      </a:r>
                      <a:endParaRPr kumimoji="1" lang="ja-JP" altLang="en-US" sz="1100" b="1" dirty="0"/>
                    </a:p>
                  </a:txBody>
                  <a:tcPr marL="40093" marR="40093" marT="20046" marB="20046" anchor="ctr"/>
                </a:tc>
                <a:extLst>
                  <a:ext uri="{0D108BD9-81ED-4DB2-BD59-A6C34878D82A}">
                    <a16:rowId xmlns:a16="http://schemas.microsoft.com/office/drawing/2014/main" val="516846195"/>
                  </a:ext>
                </a:extLst>
              </a:tr>
              <a:tr h="236281">
                <a:tc>
                  <a:txBody>
                    <a:bodyPr/>
                    <a:lstStyle/>
                    <a:p>
                      <a:pPr algn="ctr"/>
                      <a:r>
                        <a:rPr kumimoji="1" lang="en-US" altLang="ja-JP" sz="1000" dirty="0"/>
                        <a:t>Freq</a:t>
                      </a:r>
                      <a:r>
                        <a:rPr kumimoji="1" lang="ja-JP" altLang="en-US" sz="1000" dirty="0"/>
                        <a:t> </a:t>
                      </a:r>
                      <a:r>
                        <a:rPr kumimoji="1" lang="en-US" altLang="ja-JP" sz="1000" dirty="0"/>
                        <a:t>drop</a:t>
                      </a:r>
                      <a:r>
                        <a:rPr kumimoji="1" lang="ja-JP" altLang="en-US" sz="1000" dirty="0"/>
                        <a:t> </a:t>
                      </a:r>
                      <a:r>
                        <a:rPr kumimoji="1" lang="en-US" altLang="ja-JP" sz="1000" dirty="0"/>
                        <a:t>width</a:t>
                      </a:r>
                      <a:endParaRPr kumimoji="1" lang="ja-JP" altLang="en-US" sz="1000" dirty="0"/>
                    </a:p>
                  </a:txBody>
                  <a:tcPr marL="40093" marR="40093" marT="20046" marB="20046" anchor="ctr"/>
                </a:tc>
                <a:tc>
                  <a:txBody>
                    <a:bodyPr/>
                    <a:lstStyle/>
                    <a:p>
                      <a:pPr algn="ctr"/>
                      <a:r>
                        <a:rPr kumimoji="1" lang="en-US" altLang="ja-JP" sz="1100" b="1" dirty="0"/>
                        <a:t>1</a:t>
                      </a:r>
                      <a:endParaRPr kumimoji="1" lang="ja-JP" altLang="en-US" sz="1100" b="1" dirty="0"/>
                    </a:p>
                  </a:txBody>
                  <a:tcPr marL="40093" marR="40093" marT="20046" marB="20046" anchor="ctr"/>
                </a:tc>
                <a:extLst>
                  <a:ext uri="{0D108BD9-81ED-4DB2-BD59-A6C34878D82A}">
                    <a16:rowId xmlns:a16="http://schemas.microsoft.com/office/drawing/2014/main" val="2994678791"/>
                  </a:ext>
                </a:extLst>
              </a:tr>
              <a:tr h="236281">
                <a:tc>
                  <a:txBody>
                    <a:bodyPr/>
                    <a:lstStyle/>
                    <a:p>
                      <a:pPr algn="ctr"/>
                      <a:r>
                        <a:rPr kumimoji="1" lang="en-US" altLang="ja-JP" sz="1000" dirty="0"/>
                        <a:t>Freq stripes num</a:t>
                      </a:r>
                      <a:endParaRPr kumimoji="1" lang="ja-JP" altLang="en-US" sz="1000" dirty="0"/>
                    </a:p>
                  </a:txBody>
                  <a:tcPr marL="40093" marR="40093" marT="20046" marB="20046" anchor="ctr"/>
                </a:tc>
                <a:tc>
                  <a:txBody>
                    <a:bodyPr/>
                    <a:lstStyle/>
                    <a:p>
                      <a:pPr algn="ctr"/>
                      <a:r>
                        <a:rPr kumimoji="1" lang="en-US" altLang="ja-JP" sz="1100" b="1" dirty="0"/>
                        <a:t>2</a:t>
                      </a:r>
                      <a:endParaRPr kumimoji="1" lang="ja-JP" altLang="en-US" sz="1100" b="1" dirty="0"/>
                    </a:p>
                  </a:txBody>
                  <a:tcPr marL="40093" marR="40093" marT="20046" marB="20046" anchor="ctr"/>
                </a:tc>
                <a:extLst>
                  <a:ext uri="{0D108BD9-81ED-4DB2-BD59-A6C34878D82A}">
                    <a16:rowId xmlns:a16="http://schemas.microsoft.com/office/drawing/2014/main" val="489668410"/>
                  </a:ext>
                </a:extLst>
              </a:tr>
            </a:tbl>
          </a:graphicData>
        </a:graphic>
      </p:graphicFrame>
      <p:graphicFrame>
        <p:nvGraphicFramePr>
          <p:cNvPr id="16" name="表 15">
            <a:extLst>
              <a:ext uri="{FF2B5EF4-FFF2-40B4-BE49-F238E27FC236}">
                <a16:creationId xmlns:a16="http://schemas.microsoft.com/office/drawing/2014/main" id="{F7FB645B-DDB4-41A6-8C44-9F75E94A9625}"/>
              </a:ext>
            </a:extLst>
          </p:cNvPr>
          <p:cNvGraphicFramePr>
            <a:graphicFrameLocks noGrp="1"/>
          </p:cNvGraphicFramePr>
          <p:nvPr>
            <p:extLst>
              <p:ext uri="{D42A27DB-BD31-4B8C-83A1-F6EECF244321}">
                <p14:modId xmlns:p14="http://schemas.microsoft.com/office/powerpoint/2010/main" val="598544470"/>
              </p:ext>
            </p:extLst>
          </p:nvPr>
        </p:nvGraphicFramePr>
        <p:xfrm>
          <a:off x="6170767" y="4506658"/>
          <a:ext cx="1925646" cy="1392622"/>
        </p:xfrm>
        <a:graphic>
          <a:graphicData uri="http://schemas.openxmlformats.org/drawingml/2006/table">
            <a:tbl>
              <a:tblPr firstRow="1" bandRow="1">
                <a:tableStyleId>{7DF18680-E054-41AD-8BC1-D1AEF772440D}</a:tableStyleId>
              </a:tblPr>
              <a:tblGrid>
                <a:gridCol w="1283762">
                  <a:extLst>
                    <a:ext uri="{9D8B030D-6E8A-4147-A177-3AD203B41FA5}">
                      <a16:colId xmlns:a16="http://schemas.microsoft.com/office/drawing/2014/main" val="498377033"/>
                    </a:ext>
                  </a:extLst>
                </a:gridCol>
                <a:gridCol w="641884">
                  <a:extLst>
                    <a:ext uri="{9D8B030D-6E8A-4147-A177-3AD203B41FA5}">
                      <a16:colId xmlns:a16="http://schemas.microsoft.com/office/drawing/2014/main" val="3842990007"/>
                    </a:ext>
                  </a:extLst>
                </a:gridCol>
              </a:tblGrid>
              <a:tr h="447498">
                <a:tc gridSpan="2">
                  <a:txBody>
                    <a:bodyPr/>
                    <a:lstStyle/>
                    <a:p>
                      <a:pPr algn="ctr"/>
                      <a:r>
                        <a:rPr kumimoji="1" lang="en-US" altLang="ja-JP" sz="1200" dirty="0" err="1">
                          <a:solidFill>
                            <a:schemeClr val="tx1"/>
                          </a:solidFill>
                        </a:rPr>
                        <a:t>SpecAugment</a:t>
                      </a:r>
                      <a:endParaRPr kumimoji="1" lang="en-US" altLang="ja-JP" sz="1200" dirty="0">
                        <a:solidFill>
                          <a:schemeClr val="tx1"/>
                        </a:solidFill>
                      </a:endParaRPr>
                    </a:p>
                    <a:p>
                      <a:pPr algn="ctr"/>
                      <a:r>
                        <a:rPr kumimoji="1" lang="ja-JP" altLang="en-US" sz="1200" dirty="0">
                          <a:solidFill>
                            <a:schemeClr val="tx1"/>
                          </a:solidFill>
                        </a:rPr>
                        <a:t>パラメータ</a:t>
                      </a:r>
                    </a:p>
                  </a:txBody>
                  <a:tcPr marL="73877" marR="73877" marT="36938" marB="36938" anchor="ctr"/>
                </a:tc>
                <a:tc hMerge="1">
                  <a:txBody>
                    <a:bodyPr/>
                    <a:lstStyle/>
                    <a:p>
                      <a:endParaRPr kumimoji="1" lang="ja-JP" altLang="en-US" dirty="0"/>
                    </a:p>
                  </a:txBody>
                  <a:tcPr/>
                </a:tc>
                <a:extLst>
                  <a:ext uri="{0D108BD9-81ED-4DB2-BD59-A6C34878D82A}">
                    <a16:rowId xmlns:a16="http://schemas.microsoft.com/office/drawing/2014/main" val="2209923497"/>
                  </a:ext>
                </a:extLst>
              </a:tr>
              <a:tr h="236281">
                <a:tc>
                  <a:txBody>
                    <a:bodyPr/>
                    <a:lstStyle/>
                    <a:p>
                      <a:pPr algn="ctr"/>
                      <a:r>
                        <a:rPr kumimoji="1" lang="en-US" altLang="ja-JP" sz="1000" dirty="0"/>
                        <a:t>Time drop width</a:t>
                      </a:r>
                      <a:endParaRPr kumimoji="1" lang="ja-JP" altLang="en-US" sz="1000" dirty="0"/>
                    </a:p>
                  </a:txBody>
                  <a:tcPr marL="40093" marR="40093" marT="20046" marB="20046" anchor="ctr"/>
                </a:tc>
                <a:tc>
                  <a:txBody>
                    <a:bodyPr/>
                    <a:lstStyle/>
                    <a:p>
                      <a:pPr algn="ctr"/>
                      <a:r>
                        <a:rPr kumimoji="1" lang="en-US" altLang="ja-JP" sz="1100" b="1" dirty="0"/>
                        <a:t>0</a:t>
                      </a:r>
                      <a:endParaRPr kumimoji="1" lang="ja-JP" altLang="en-US" sz="1100" b="1" dirty="0"/>
                    </a:p>
                  </a:txBody>
                  <a:tcPr marL="40093" marR="40093" marT="20046" marB="20046" anchor="ctr"/>
                </a:tc>
                <a:extLst>
                  <a:ext uri="{0D108BD9-81ED-4DB2-BD59-A6C34878D82A}">
                    <a16:rowId xmlns:a16="http://schemas.microsoft.com/office/drawing/2014/main" val="148425319"/>
                  </a:ext>
                </a:extLst>
              </a:tr>
              <a:tr h="236281">
                <a:tc>
                  <a:txBody>
                    <a:bodyPr/>
                    <a:lstStyle/>
                    <a:p>
                      <a:pPr algn="ctr"/>
                      <a:r>
                        <a:rPr kumimoji="1" lang="en-US" altLang="ja-JP" sz="1000" dirty="0"/>
                        <a:t>Time stripes num</a:t>
                      </a:r>
                      <a:endParaRPr kumimoji="1" lang="ja-JP" altLang="en-US" sz="1000" dirty="0"/>
                    </a:p>
                  </a:txBody>
                  <a:tcPr marL="40093" marR="40093" marT="20046" marB="20046" anchor="ctr"/>
                </a:tc>
                <a:tc>
                  <a:txBody>
                    <a:bodyPr/>
                    <a:lstStyle/>
                    <a:p>
                      <a:pPr algn="ctr"/>
                      <a:r>
                        <a:rPr kumimoji="1" lang="en-US" altLang="ja-JP" sz="1100" b="1" dirty="0"/>
                        <a:t>0</a:t>
                      </a:r>
                      <a:endParaRPr kumimoji="1" lang="ja-JP" altLang="en-US" sz="1100" b="1" dirty="0"/>
                    </a:p>
                  </a:txBody>
                  <a:tcPr marL="40093" marR="40093" marT="20046" marB="20046" anchor="ctr"/>
                </a:tc>
                <a:extLst>
                  <a:ext uri="{0D108BD9-81ED-4DB2-BD59-A6C34878D82A}">
                    <a16:rowId xmlns:a16="http://schemas.microsoft.com/office/drawing/2014/main" val="516846195"/>
                  </a:ext>
                </a:extLst>
              </a:tr>
              <a:tr h="236281">
                <a:tc>
                  <a:txBody>
                    <a:bodyPr/>
                    <a:lstStyle/>
                    <a:p>
                      <a:pPr algn="ctr"/>
                      <a:r>
                        <a:rPr kumimoji="1" lang="en-US" altLang="ja-JP" sz="1000" dirty="0"/>
                        <a:t>Freq</a:t>
                      </a:r>
                      <a:r>
                        <a:rPr kumimoji="1" lang="ja-JP" altLang="en-US" sz="1000" dirty="0"/>
                        <a:t> </a:t>
                      </a:r>
                      <a:r>
                        <a:rPr kumimoji="1" lang="en-US" altLang="ja-JP" sz="1000" dirty="0"/>
                        <a:t>drop</a:t>
                      </a:r>
                      <a:r>
                        <a:rPr kumimoji="1" lang="ja-JP" altLang="en-US" sz="1000" dirty="0"/>
                        <a:t> </a:t>
                      </a:r>
                      <a:r>
                        <a:rPr kumimoji="1" lang="en-US" altLang="ja-JP" sz="1000" dirty="0"/>
                        <a:t>width</a:t>
                      </a:r>
                      <a:endParaRPr kumimoji="1" lang="ja-JP" altLang="en-US" sz="1000" dirty="0"/>
                    </a:p>
                  </a:txBody>
                  <a:tcPr marL="40093" marR="40093" marT="20046" marB="20046" anchor="ctr"/>
                </a:tc>
                <a:tc>
                  <a:txBody>
                    <a:bodyPr/>
                    <a:lstStyle/>
                    <a:p>
                      <a:pPr algn="ctr"/>
                      <a:r>
                        <a:rPr kumimoji="1" lang="en-US" altLang="ja-JP" sz="1100" b="1" dirty="0"/>
                        <a:t>0</a:t>
                      </a:r>
                      <a:endParaRPr kumimoji="1" lang="ja-JP" altLang="en-US" sz="1100" b="1" dirty="0"/>
                    </a:p>
                  </a:txBody>
                  <a:tcPr marL="40093" marR="40093" marT="20046" marB="20046" anchor="ctr"/>
                </a:tc>
                <a:extLst>
                  <a:ext uri="{0D108BD9-81ED-4DB2-BD59-A6C34878D82A}">
                    <a16:rowId xmlns:a16="http://schemas.microsoft.com/office/drawing/2014/main" val="2994678791"/>
                  </a:ext>
                </a:extLst>
              </a:tr>
              <a:tr h="236281">
                <a:tc>
                  <a:txBody>
                    <a:bodyPr/>
                    <a:lstStyle/>
                    <a:p>
                      <a:pPr algn="ctr"/>
                      <a:r>
                        <a:rPr kumimoji="1" lang="en-US" altLang="ja-JP" sz="1000" dirty="0"/>
                        <a:t>Freq stripes num</a:t>
                      </a:r>
                      <a:endParaRPr kumimoji="1" lang="ja-JP" altLang="en-US" sz="1000" dirty="0"/>
                    </a:p>
                  </a:txBody>
                  <a:tcPr marL="40093" marR="40093" marT="20046" marB="20046" anchor="ctr"/>
                </a:tc>
                <a:tc>
                  <a:txBody>
                    <a:bodyPr/>
                    <a:lstStyle/>
                    <a:p>
                      <a:pPr algn="ctr"/>
                      <a:r>
                        <a:rPr kumimoji="1" lang="en-US" altLang="ja-JP" sz="1100" b="1" dirty="0"/>
                        <a:t>0</a:t>
                      </a:r>
                      <a:endParaRPr kumimoji="1" lang="ja-JP" altLang="en-US" sz="1100" b="1" dirty="0"/>
                    </a:p>
                  </a:txBody>
                  <a:tcPr marL="40093" marR="40093" marT="20046" marB="20046" anchor="ctr"/>
                </a:tc>
                <a:extLst>
                  <a:ext uri="{0D108BD9-81ED-4DB2-BD59-A6C34878D82A}">
                    <a16:rowId xmlns:a16="http://schemas.microsoft.com/office/drawing/2014/main" val="489668410"/>
                  </a:ext>
                </a:extLst>
              </a:tr>
            </a:tbl>
          </a:graphicData>
        </a:graphic>
      </p:graphicFrame>
      <p:cxnSp>
        <p:nvCxnSpPr>
          <p:cNvPr id="17" name="直線矢印コネクタ 16">
            <a:extLst>
              <a:ext uri="{FF2B5EF4-FFF2-40B4-BE49-F238E27FC236}">
                <a16:creationId xmlns:a16="http://schemas.microsoft.com/office/drawing/2014/main" id="{B6545F9E-C1C2-4F5D-8214-5D87678A3950}"/>
              </a:ext>
            </a:extLst>
          </p:cNvPr>
          <p:cNvCxnSpPr>
            <a:stCxn id="9" idx="3"/>
            <a:endCxn id="10" idx="1"/>
          </p:cNvCxnSpPr>
          <p:nvPr/>
        </p:nvCxnSpPr>
        <p:spPr>
          <a:xfrm flipV="1">
            <a:off x="2973233" y="2167758"/>
            <a:ext cx="684367" cy="1516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B7A3FDFB-6561-4940-BDB3-98F6B4E768FB}"/>
              </a:ext>
            </a:extLst>
          </p:cNvPr>
          <p:cNvCxnSpPr>
            <a:stCxn id="9" idx="3"/>
            <a:endCxn id="11" idx="1"/>
          </p:cNvCxnSpPr>
          <p:nvPr/>
        </p:nvCxnSpPr>
        <p:spPr>
          <a:xfrm>
            <a:off x="2973233" y="3683769"/>
            <a:ext cx="6843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699C0299-0B8F-468F-81D6-57DD21DDE2CD}"/>
              </a:ext>
            </a:extLst>
          </p:cNvPr>
          <p:cNvCxnSpPr>
            <a:stCxn id="9" idx="3"/>
            <a:endCxn id="12" idx="1"/>
          </p:cNvCxnSpPr>
          <p:nvPr/>
        </p:nvCxnSpPr>
        <p:spPr>
          <a:xfrm>
            <a:off x="2973233" y="3683769"/>
            <a:ext cx="684367" cy="1516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F2761696-8ED5-47D3-AA84-DCE7948A5326}"/>
              </a:ext>
            </a:extLst>
          </p:cNvPr>
          <p:cNvSpPr/>
          <p:nvPr/>
        </p:nvSpPr>
        <p:spPr>
          <a:xfrm>
            <a:off x="4396154" y="1636985"/>
            <a:ext cx="261257" cy="106154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FA597142-43D8-4F72-9B4A-C7F7824057A7}"/>
              </a:ext>
            </a:extLst>
          </p:cNvPr>
          <p:cNvSpPr/>
          <p:nvPr/>
        </p:nvSpPr>
        <p:spPr>
          <a:xfrm rot="16200000">
            <a:off x="4440178" y="1144497"/>
            <a:ext cx="261257" cy="182880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C528C3DC-FFFB-49EA-9808-6EB219224110}"/>
              </a:ext>
            </a:extLst>
          </p:cNvPr>
          <p:cNvSpPr/>
          <p:nvPr/>
        </p:nvSpPr>
        <p:spPr>
          <a:xfrm>
            <a:off x="4397348" y="3152996"/>
            <a:ext cx="57972" cy="106154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DEC8901E-74EA-4297-BC21-8ADDE26F0E96}"/>
              </a:ext>
            </a:extLst>
          </p:cNvPr>
          <p:cNvSpPr/>
          <p:nvPr/>
        </p:nvSpPr>
        <p:spPr>
          <a:xfrm rot="16200000">
            <a:off x="4545112" y="2556767"/>
            <a:ext cx="53776" cy="182880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EDFE82B-11BD-4105-B335-C44F92A4E020}"/>
              </a:ext>
            </a:extLst>
          </p:cNvPr>
          <p:cNvSpPr/>
          <p:nvPr/>
        </p:nvSpPr>
        <p:spPr>
          <a:xfrm rot="16200000">
            <a:off x="4440178" y="1540511"/>
            <a:ext cx="261257" cy="182880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CA37F400-2B38-44E3-A799-A05BFDC0E2FE}"/>
              </a:ext>
            </a:extLst>
          </p:cNvPr>
          <p:cNvSpPr/>
          <p:nvPr/>
        </p:nvSpPr>
        <p:spPr>
          <a:xfrm rot="16200000">
            <a:off x="4440180" y="2860849"/>
            <a:ext cx="261253" cy="182880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505040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t>基礎</a:t>
            </a:r>
            <a:r>
              <a:rPr lang="ja-JP" altLang="en-US" sz="4050" cap="none" dirty="0">
                <a:solidFill>
                  <a:schemeClr val="tx1"/>
                </a:solidFill>
              </a:rPr>
              <a:t>実験</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716103"/>
            <a:ext cx="7920470" cy="4323476"/>
          </a:xfrm>
        </p:spPr>
        <p:txBody>
          <a:bodyPr anchor="t">
            <a:normAutofit/>
          </a:bodyPr>
          <a:lstStyle/>
          <a:p>
            <a:pPr marL="385754" indent="-385754">
              <a:buAutoNum type="arabicPeriod"/>
            </a:pPr>
            <a:r>
              <a:rPr lang="ja-JP" altLang="en-US" sz="2800" dirty="0"/>
              <a:t>音声を入力とする</a:t>
            </a:r>
            <a:r>
              <a:rPr lang="ja-JP" altLang="en-US" sz="2800" dirty="0">
                <a:solidFill>
                  <a:schemeClr val="tx1">
                    <a:lumMod val="95000"/>
                  </a:schemeClr>
                </a:solidFill>
              </a:rPr>
              <a:t>動作</a:t>
            </a:r>
            <a:r>
              <a:rPr lang="ja-JP" altLang="en-US" sz="2800" dirty="0"/>
              <a:t>ラベル識別</a:t>
            </a:r>
            <a:endParaRPr lang="en-US" altLang="ja-JP" sz="2800" cap="none" dirty="0"/>
          </a:p>
          <a:p>
            <a:pPr marL="0" indent="0">
              <a:buNone/>
            </a:pPr>
            <a:endParaRPr lang="en-US" altLang="ja-JP" sz="2800" cap="none" dirty="0">
              <a:solidFill>
                <a:schemeClr val="tx1">
                  <a:lumMod val="95000"/>
                </a:schemeClr>
              </a:solidFill>
            </a:endParaRPr>
          </a:p>
          <a:p>
            <a:pPr marL="0" indent="0">
              <a:buNone/>
            </a:pPr>
            <a:endParaRPr lang="en-US" altLang="ja-JP" sz="2800" cap="none" dirty="0">
              <a:solidFill>
                <a:schemeClr val="tx1">
                  <a:lumMod val="95000"/>
                </a:schemeClr>
              </a:solidFill>
            </a:endParaRPr>
          </a:p>
          <a:p>
            <a:pPr marL="385754" indent="-385754">
              <a:buAutoNum type="arabicPeriod" startAt="2"/>
            </a:pPr>
            <a:r>
              <a:rPr lang="ja-JP" altLang="en-US" sz="2800" dirty="0">
                <a:solidFill>
                  <a:srgbClr val="F4B54B"/>
                </a:solidFill>
              </a:rPr>
              <a:t>キャプションを入力とする動作ラベル識別</a:t>
            </a:r>
            <a:endParaRPr lang="en-US" altLang="ja-JP" sz="2800" dirty="0">
              <a:solidFill>
                <a:srgbClr val="F4B54B"/>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31</a:t>
            </a:fld>
            <a:endParaRPr kumimoji="1" lang="ja-JP" altLang="en-US"/>
          </a:p>
        </p:txBody>
      </p:sp>
    </p:spTree>
    <p:extLst>
      <p:ext uri="{BB962C8B-B14F-4D97-AF65-F5344CB8AC3E}">
        <p14:creationId xmlns:p14="http://schemas.microsoft.com/office/powerpoint/2010/main" val="10540240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32</a:t>
            </a:fld>
            <a:endParaRPr kumimoji="1" lang="ja-JP" altLang="en-US"/>
          </a:p>
        </p:txBody>
      </p:sp>
      <p:sp>
        <p:nvSpPr>
          <p:cNvPr id="19" name="コンテンツ プレースホルダー 2">
            <a:extLst>
              <a:ext uri="{FF2B5EF4-FFF2-40B4-BE49-F238E27FC236}">
                <a16:creationId xmlns:a16="http://schemas.microsoft.com/office/drawing/2014/main" id="{7C7A9A5E-1891-4F23-89B0-31FCFADE8103}"/>
              </a:ext>
            </a:extLst>
          </p:cNvPr>
          <p:cNvSpPr txBox="1">
            <a:spLocks/>
          </p:cNvSpPr>
          <p:nvPr/>
        </p:nvSpPr>
        <p:spPr>
          <a:xfrm>
            <a:off x="856060" y="1961839"/>
            <a:ext cx="7429499" cy="14671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buFont typeface="+mj-lt"/>
              <a:buAutoNum type="arabicPeriod"/>
            </a:pPr>
            <a:r>
              <a:rPr lang="en-US" altLang="ja-JP" sz="2400" dirty="0">
                <a:solidFill>
                  <a:schemeClr val="tx1">
                    <a:lumMod val="95000"/>
                  </a:schemeClr>
                </a:solidFill>
              </a:rPr>
              <a:t>JUMAN++ </a:t>
            </a:r>
            <a:r>
              <a:rPr lang="ja-JP" altLang="en-US" sz="2400" dirty="0">
                <a:solidFill>
                  <a:schemeClr val="tx1">
                    <a:lumMod val="95000"/>
                  </a:schemeClr>
                </a:solidFill>
              </a:rPr>
              <a:t>を用いて分かち書きにする</a:t>
            </a:r>
            <a:endParaRPr lang="en-US" altLang="ja-JP" sz="2400" dirty="0">
              <a:solidFill>
                <a:schemeClr val="tx1">
                  <a:lumMod val="95000"/>
                </a:schemeClr>
              </a:solidFill>
            </a:endParaRPr>
          </a:p>
          <a:p>
            <a:pPr marL="457200" indent="-457200">
              <a:buFont typeface="+mj-lt"/>
              <a:buAutoNum type="arabicPeriod"/>
            </a:pPr>
            <a:r>
              <a:rPr lang="ja-JP" altLang="en-US" sz="2400" dirty="0">
                <a:solidFill>
                  <a:schemeClr val="tx1">
                    <a:lumMod val="95000"/>
                  </a:schemeClr>
                </a:solidFill>
                <a:effectLst/>
              </a:rPr>
              <a:t>事前学習済み </a:t>
            </a:r>
            <a:r>
              <a:rPr lang="en-US" altLang="ja-JP" sz="2400" cap="none" dirty="0">
                <a:solidFill>
                  <a:schemeClr val="tx1">
                    <a:lumMod val="95000"/>
                  </a:schemeClr>
                </a:solidFill>
                <a:effectLst/>
              </a:rPr>
              <a:t>Doc2Vec </a:t>
            </a:r>
            <a:r>
              <a:rPr lang="ja-JP" altLang="en-US" sz="2400" cap="none" dirty="0">
                <a:solidFill>
                  <a:schemeClr val="tx1">
                    <a:lumMod val="95000"/>
                  </a:schemeClr>
                </a:solidFill>
                <a:effectLst/>
              </a:rPr>
              <a:t>モデルを用いて</a:t>
            </a:r>
            <a:br>
              <a:rPr lang="en-US" altLang="ja-JP" sz="2800" cap="none" dirty="0">
                <a:solidFill>
                  <a:schemeClr val="tx1">
                    <a:lumMod val="95000"/>
                  </a:schemeClr>
                </a:solidFill>
                <a:effectLst/>
              </a:rPr>
            </a:br>
            <a:r>
              <a:rPr lang="en-US" altLang="ja-JP" sz="2400" cap="none" dirty="0">
                <a:solidFill>
                  <a:schemeClr val="tx1">
                    <a:lumMod val="95000"/>
                  </a:schemeClr>
                </a:solidFill>
                <a:effectLst/>
              </a:rPr>
              <a:t>300 </a:t>
            </a:r>
            <a:r>
              <a:rPr lang="ja-JP" altLang="en-US" sz="2400" cap="none" dirty="0">
                <a:solidFill>
                  <a:schemeClr val="tx1">
                    <a:lumMod val="95000"/>
                  </a:schemeClr>
                </a:solidFill>
                <a:effectLst/>
              </a:rPr>
              <a:t>次元のベクトルに変換</a:t>
            </a:r>
            <a:endParaRPr lang="en-US" altLang="ja-JP" sz="2400" cap="none" dirty="0">
              <a:solidFill>
                <a:schemeClr val="tx1">
                  <a:lumMod val="95000"/>
                </a:schemeClr>
              </a:solidFill>
              <a:effectLst/>
            </a:endParaRPr>
          </a:p>
        </p:txBody>
      </p:sp>
      <p:sp>
        <p:nvSpPr>
          <p:cNvPr id="8" name="タイトル 1">
            <a:extLst>
              <a:ext uri="{FF2B5EF4-FFF2-40B4-BE49-F238E27FC236}">
                <a16:creationId xmlns:a16="http://schemas.microsoft.com/office/drawing/2014/main" id="{20DF3228-D7A1-4FBF-A058-7BDEFAF30C98}"/>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前処理</a:t>
            </a:r>
          </a:p>
        </p:txBody>
      </p:sp>
      <p:graphicFrame>
        <p:nvGraphicFramePr>
          <p:cNvPr id="5" name="表 5">
            <a:extLst>
              <a:ext uri="{FF2B5EF4-FFF2-40B4-BE49-F238E27FC236}">
                <a16:creationId xmlns:a16="http://schemas.microsoft.com/office/drawing/2014/main" id="{5AD2BFF2-4E39-476A-8FCC-687E1B09CC94}"/>
              </a:ext>
            </a:extLst>
          </p:cNvPr>
          <p:cNvGraphicFramePr>
            <a:graphicFrameLocks noGrp="1"/>
          </p:cNvGraphicFramePr>
          <p:nvPr>
            <p:extLst>
              <p:ext uri="{D42A27DB-BD31-4B8C-83A1-F6EECF244321}">
                <p14:modId xmlns:p14="http://schemas.microsoft.com/office/powerpoint/2010/main" val="3969518387"/>
              </p:ext>
            </p:extLst>
          </p:nvPr>
        </p:nvGraphicFramePr>
        <p:xfrm>
          <a:off x="2977697" y="3454400"/>
          <a:ext cx="3186224" cy="2926080"/>
        </p:xfrm>
        <a:graphic>
          <a:graphicData uri="http://schemas.openxmlformats.org/drawingml/2006/table">
            <a:tbl>
              <a:tblPr firstRow="1" bandRow="1">
                <a:tableStyleId>{7DF18680-E054-41AD-8BC1-D1AEF772440D}</a:tableStyleId>
              </a:tblPr>
              <a:tblGrid>
                <a:gridCol w="1495646">
                  <a:extLst>
                    <a:ext uri="{9D8B030D-6E8A-4147-A177-3AD203B41FA5}">
                      <a16:colId xmlns:a16="http://schemas.microsoft.com/office/drawing/2014/main" val="3482068430"/>
                    </a:ext>
                  </a:extLst>
                </a:gridCol>
                <a:gridCol w="1690578">
                  <a:extLst>
                    <a:ext uri="{9D8B030D-6E8A-4147-A177-3AD203B41FA5}">
                      <a16:colId xmlns:a16="http://schemas.microsoft.com/office/drawing/2014/main" val="1175648635"/>
                    </a:ext>
                  </a:extLst>
                </a:gridCol>
              </a:tblGrid>
              <a:tr h="308119">
                <a:tc gridSpan="2">
                  <a:txBody>
                    <a:bodyPr/>
                    <a:lstStyle/>
                    <a:p>
                      <a:pPr algn="ctr"/>
                      <a:r>
                        <a:rPr kumimoji="1" lang="en-US" altLang="ja-JP" sz="1800" dirty="0"/>
                        <a:t>Doc2Vec </a:t>
                      </a:r>
                      <a:r>
                        <a:rPr kumimoji="1" lang="ja-JP" altLang="en-US" sz="1800" dirty="0"/>
                        <a:t>パラメータ</a:t>
                      </a:r>
                    </a:p>
                  </a:txBody>
                  <a:tcPr/>
                </a:tc>
                <a:tc hMerge="1">
                  <a:txBody>
                    <a:bodyPr/>
                    <a:lstStyle/>
                    <a:p>
                      <a:pPr algn="ctr"/>
                      <a:r>
                        <a:rPr kumimoji="1" lang="en-US" altLang="ja-JP" sz="1600" dirty="0"/>
                        <a:t>value</a:t>
                      </a:r>
                      <a:endParaRPr kumimoji="1" lang="ja-JP" altLang="en-US" sz="1600" dirty="0"/>
                    </a:p>
                  </a:txBody>
                  <a:tcPr/>
                </a:tc>
                <a:extLst>
                  <a:ext uri="{0D108BD9-81ED-4DB2-BD59-A6C34878D82A}">
                    <a16:rowId xmlns:a16="http://schemas.microsoft.com/office/drawing/2014/main" val="839409172"/>
                  </a:ext>
                </a:extLst>
              </a:tr>
              <a:tr h="607797">
                <a:tc>
                  <a:txBody>
                    <a:bodyPr/>
                    <a:lstStyle/>
                    <a:p>
                      <a:pPr algn="ctr"/>
                      <a:r>
                        <a:rPr kumimoji="1" lang="en-US" altLang="ja-JP" sz="1600" dirty="0"/>
                        <a:t>corpus</a:t>
                      </a:r>
                      <a:endParaRPr kumimoji="1" lang="ja-JP" altLang="en-US" sz="1600" dirty="0"/>
                    </a:p>
                  </a:txBody>
                  <a:tcPr anchor="ctr"/>
                </a:tc>
                <a:tc>
                  <a:txBody>
                    <a:bodyPr/>
                    <a:lstStyle/>
                    <a:p>
                      <a:pPr algn="ctr"/>
                      <a:r>
                        <a:rPr kumimoji="1" lang="ja-JP" altLang="en-US" sz="1200" dirty="0"/>
                        <a:t>日本語 </a:t>
                      </a:r>
                      <a:r>
                        <a:rPr kumimoji="1" lang="en-US" altLang="ja-JP" sz="1200" dirty="0"/>
                        <a:t>Wikipedia, </a:t>
                      </a:r>
                    </a:p>
                    <a:p>
                      <a:pPr algn="ctr"/>
                      <a:r>
                        <a:rPr kumimoji="1" lang="ja-JP" altLang="en-US" sz="1200" dirty="0"/>
                        <a:t>小説家になろう</a:t>
                      </a:r>
                      <a:r>
                        <a:rPr kumimoji="1" lang="en-US" altLang="ja-JP" sz="1200" dirty="0"/>
                        <a:t>,</a:t>
                      </a:r>
                    </a:p>
                    <a:p>
                      <a:pPr algn="ctr"/>
                      <a:r>
                        <a:rPr kumimoji="1" lang="ja-JP" altLang="en-US" sz="1200" dirty="0"/>
                        <a:t>青空文庫</a:t>
                      </a:r>
                    </a:p>
                  </a:txBody>
                  <a:tcPr/>
                </a:tc>
                <a:extLst>
                  <a:ext uri="{0D108BD9-81ED-4DB2-BD59-A6C34878D82A}">
                    <a16:rowId xmlns:a16="http://schemas.microsoft.com/office/drawing/2014/main" val="2737731379"/>
                  </a:ext>
                </a:extLst>
              </a:tr>
              <a:tr h="308119">
                <a:tc>
                  <a:txBody>
                    <a:bodyPr/>
                    <a:lstStyle/>
                    <a:p>
                      <a:pPr algn="ctr"/>
                      <a:r>
                        <a:rPr kumimoji="1" lang="en-US" altLang="ja-JP" sz="1600" baseline="0" dirty="0"/>
                        <a:t>vector size</a:t>
                      </a:r>
                      <a:endParaRPr kumimoji="1" lang="ja-JP" altLang="en-US" sz="1600" baseline="0" dirty="0"/>
                    </a:p>
                  </a:txBody>
                  <a:tcPr/>
                </a:tc>
                <a:tc>
                  <a:txBody>
                    <a:bodyPr/>
                    <a:lstStyle/>
                    <a:p>
                      <a:pPr algn="ctr"/>
                      <a:r>
                        <a:rPr kumimoji="1" lang="en-US" altLang="ja-JP" sz="1600" baseline="0" dirty="0"/>
                        <a:t>300</a:t>
                      </a:r>
                      <a:endParaRPr kumimoji="1" lang="ja-JP" altLang="en-US" sz="1600" baseline="0" dirty="0"/>
                    </a:p>
                  </a:txBody>
                  <a:tcPr/>
                </a:tc>
                <a:extLst>
                  <a:ext uri="{0D108BD9-81ED-4DB2-BD59-A6C34878D82A}">
                    <a16:rowId xmlns:a16="http://schemas.microsoft.com/office/drawing/2014/main" val="3532121685"/>
                  </a:ext>
                </a:extLst>
              </a:tr>
              <a:tr h="308119">
                <a:tc>
                  <a:txBody>
                    <a:bodyPr/>
                    <a:lstStyle/>
                    <a:p>
                      <a:pPr algn="ctr"/>
                      <a:r>
                        <a:rPr kumimoji="1" lang="en-US" altLang="ja-JP" sz="1600" baseline="0" dirty="0"/>
                        <a:t>epochs</a:t>
                      </a:r>
                      <a:endParaRPr kumimoji="1" lang="ja-JP" altLang="en-US" sz="1600" baseline="0" dirty="0"/>
                    </a:p>
                  </a:txBody>
                  <a:tcPr/>
                </a:tc>
                <a:tc>
                  <a:txBody>
                    <a:bodyPr/>
                    <a:lstStyle/>
                    <a:p>
                      <a:pPr algn="ctr"/>
                      <a:r>
                        <a:rPr kumimoji="1" lang="en-US" altLang="ja-JP" sz="1600" baseline="0" dirty="0"/>
                        <a:t>30</a:t>
                      </a:r>
                      <a:endParaRPr kumimoji="1" lang="ja-JP" altLang="en-US" sz="1600" baseline="0" dirty="0"/>
                    </a:p>
                  </a:txBody>
                  <a:tcPr/>
                </a:tc>
                <a:extLst>
                  <a:ext uri="{0D108BD9-81ED-4DB2-BD59-A6C34878D82A}">
                    <a16:rowId xmlns:a16="http://schemas.microsoft.com/office/drawing/2014/main" val="3855374097"/>
                  </a:ext>
                </a:extLst>
              </a:tr>
              <a:tr h="308119">
                <a:tc>
                  <a:txBody>
                    <a:bodyPr/>
                    <a:lstStyle/>
                    <a:p>
                      <a:pPr algn="ctr"/>
                      <a:r>
                        <a:rPr kumimoji="1" lang="en-US" altLang="ja-JP" sz="1400" baseline="0" dirty="0"/>
                        <a:t>window size</a:t>
                      </a:r>
                      <a:endParaRPr kumimoji="1" lang="ja-JP" altLang="en-US" sz="1400" baseline="0" dirty="0"/>
                    </a:p>
                  </a:txBody>
                  <a:tcPr/>
                </a:tc>
                <a:tc>
                  <a:txBody>
                    <a:bodyPr/>
                    <a:lstStyle/>
                    <a:p>
                      <a:pPr algn="ctr"/>
                      <a:r>
                        <a:rPr kumimoji="1" lang="en-US" altLang="ja-JP" sz="1600" baseline="0" dirty="0"/>
                        <a:t>8</a:t>
                      </a:r>
                      <a:endParaRPr kumimoji="1" lang="ja-JP" altLang="en-US" sz="1600" baseline="0" dirty="0"/>
                    </a:p>
                  </a:txBody>
                  <a:tcPr/>
                </a:tc>
                <a:extLst>
                  <a:ext uri="{0D108BD9-81ED-4DB2-BD59-A6C34878D82A}">
                    <a16:rowId xmlns:a16="http://schemas.microsoft.com/office/drawing/2014/main" val="3652594605"/>
                  </a:ext>
                </a:extLst>
              </a:tr>
              <a:tr h="308119">
                <a:tc>
                  <a:txBody>
                    <a:bodyPr/>
                    <a:lstStyle/>
                    <a:p>
                      <a:pPr algn="ctr"/>
                      <a:r>
                        <a:rPr kumimoji="1" lang="en-US" altLang="ja-JP" sz="1600" baseline="0" dirty="0"/>
                        <a:t>min count</a:t>
                      </a:r>
                      <a:endParaRPr kumimoji="1" lang="ja-JP" altLang="en-US" sz="1600" baseline="0" dirty="0"/>
                    </a:p>
                  </a:txBody>
                  <a:tcPr/>
                </a:tc>
                <a:tc>
                  <a:txBody>
                    <a:bodyPr/>
                    <a:lstStyle/>
                    <a:p>
                      <a:pPr algn="ctr"/>
                      <a:r>
                        <a:rPr kumimoji="1" lang="en-US" altLang="ja-JP" sz="1600" baseline="0" dirty="0"/>
                        <a:t>5</a:t>
                      </a:r>
                      <a:endParaRPr kumimoji="1" lang="ja-JP" altLang="en-US" sz="1600" baseline="0" dirty="0"/>
                    </a:p>
                  </a:txBody>
                  <a:tcPr/>
                </a:tc>
                <a:extLst>
                  <a:ext uri="{0D108BD9-81ED-4DB2-BD59-A6C34878D82A}">
                    <a16:rowId xmlns:a16="http://schemas.microsoft.com/office/drawing/2014/main" val="4138489250"/>
                  </a:ext>
                </a:extLst>
              </a:tr>
              <a:tr h="531822">
                <a:tc>
                  <a:txBody>
                    <a:bodyPr/>
                    <a:lstStyle/>
                    <a:p>
                      <a:pPr algn="ctr"/>
                      <a:r>
                        <a:rPr kumimoji="1" lang="en-US" altLang="ja-JP" sz="1600" baseline="0" dirty="0"/>
                        <a:t>model type</a:t>
                      </a:r>
                      <a:endParaRPr kumimoji="1" lang="ja-JP" altLang="en-US" sz="1600" baseline="0" dirty="0"/>
                    </a:p>
                  </a:txBody>
                  <a:tcPr anchor="ctr"/>
                </a:tc>
                <a:tc>
                  <a:txBody>
                    <a:bodyPr/>
                    <a:lstStyle/>
                    <a:p>
                      <a:pPr algn="ctr"/>
                      <a:r>
                        <a:rPr kumimoji="1" lang="en-US" altLang="ja-JP" sz="1600" baseline="0" dirty="0"/>
                        <a:t>Distributed Memory</a:t>
                      </a:r>
                      <a:endParaRPr kumimoji="1" lang="ja-JP" altLang="en-US" sz="1600" baseline="0" dirty="0"/>
                    </a:p>
                  </a:txBody>
                  <a:tcPr/>
                </a:tc>
                <a:extLst>
                  <a:ext uri="{0D108BD9-81ED-4DB2-BD59-A6C34878D82A}">
                    <a16:rowId xmlns:a16="http://schemas.microsoft.com/office/drawing/2014/main" val="884563574"/>
                  </a:ext>
                </a:extLst>
              </a:tr>
            </a:tbl>
          </a:graphicData>
        </a:graphic>
      </p:graphicFrame>
    </p:spTree>
    <p:extLst>
      <p:ext uri="{BB962C8B-B14F-4D97-AF65-F5344CB8AC3E}">
        <p14:creationId xmlns:p14="http://schemas.microsoft.com/office/powerpoint/2010/main" val="3357163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33</a:t>
            </a:fld>
            <a:endParaRPr kumimoji="1" lang="ja-JP" altLang="en-US"/>
          </a:p>
        </p:txBody>
      </p:sp>
      <p:sp>
        <p:nvSpPr>
          <p:cNvPr id="19" name="コンテンツ プレースホルダー 2">
            <a:extLst>
              <a:ext uri="{FF2B5EF4-FFF2-40B4-BE49-F238E27FC236}">
                <a16:creationId xmlns:a16="http://schemas.microsoft.com/office/drawing/2014/main" id="{7C7A9A5E-1891-4F23-89B0-31FCFADE8103}"/>
              </a:ext>
            </a:extLst>
          </p:cNvPr>
          <p:cNvSpPr txBox="1">
            <a:spLocks/>
          </p:cNvSpPr>
          <p:nvPr/>
        </p:nvSpPr>
        <p:spPr>
          <a:xfrm>
            <a:off x="856060" y="1961839"/>
            <a:ext cx="7429499" cy="1467161"/>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ja-JP" altLang="en-US" sz="2400" cap="none" dirty="0">
                <a:solidFill>
                  <a:schemeClr val="tx1">
                    <a:lumMod val="95000"/>
                  </a:schemeClr>
                </a:solidFill>
                <a:effectLst/>
              </a:rPr>
              <a:t>同じ行動ラベル内で</a:t>
            </a:r>
            <a:endParaRPr lang="en-US" altLang="ja-JP" sz="2400" cap="none" dirty="0">
              <a:solidFill>
                <a:schemeClr val="tx1">
                  <a:lumMod val="95000"/>
                </a:schemeClr>
              </a:solidFill>
              <a:effectLst/>
            </a:endParaRPr>
          </a:p>
          <a:p>
            <a:pPr marL="0" indent="0">
              <a:buNone/>
            </a:pPr>
            <a:r>
              <a:rPr lang="ja-JP" altLang="en-US" sz="2400" cap="none" dirty="0">
                <a:solidFill>
                  <a:schemeClr val="tx1">
                    <a:lumMod val="95000"/>
                  </a:schemeClr>
                </a:solidFill>
                <a:effectLst/>
              </a:rPr>
              <a:t>同じキャプションが付いている場合は</a:t>
            </a:r>
            <a:endParaRPr lang="en-US" altLang="ja-JP" sz="2400" cap="none" dirty="0">
              <a:solidFill>
                <a:schemeClr val="tx1">
                  <a:lumMod val="95000"/>
                </a:schemeClr>
              </a:solidFill>
              <a:effectLst/>
            </a:endParaRPr>
          </a:p>
          <a:p>
            <a:pPr marL="0" indent="0">
              <a:buNone/>
            </a:pPr>
            <a:r>
              <a:rPr lang="ja-JP" altLang="en-US" sz="2400" cap="none" dirty="0">
                <a:solidFill>
                  <a:schemeClr val="tx1">
                    <a:lumMod val="95000"/>
                  </a:schemeClr>
                </a:solidFill>
                <a:effectLst/>
              </a:rPr>
              <a:t>重複しないようにする</a:t>
            </a:r>
            <a:endParaRPr lang="en-US" altLang="ja-JP" sz="2400" cap="none" dirty="0">
              <a:solidFill>
                <a:schemeClr val="tx1">
                  <a:lumMod val="95000"/>
                </a:schemeClr>
              </a:solidFill>
              <a:effectLst/>
            </a:endParaRPr>
          </a:p>
        </p:txBody>
      </p:sp>
      <p:sp>
        <p:nvSpPr>
          <p:cNvPr id="8" name="タイトル 1">
            <a:extLst>
              <a:ext uri="{FF2B5EF4-FFF2-40B4-BE49-F238E27FC236}">
                <a16:creationId xmlns:a16="http://schemas.microsoft.com/office/drawing/2014/main" id="{20DF3228-D7A1-4FBF-A058-7BDEFAF30C98}"/>
              </a:ext>
            </a:extLst>
          </p:cNvPr>
          <p:cNvSpPr>
            <a:spLocks noGrp="1"/>
          </p:cNvSpPr>
          <p:nvPr>
            <p:ph type="title"/>
          </p:nvPr>
        </p:nvSpPr>
        <p:spPr>
          <a:xfrm>
            <a:off x="856061" y="857250"/>
            <a:ext cx="7429499" cy="820024"/>
          </a:xfrm>
        </p:spPr>
        <p:txBody>
          <a:bodyPr>
            <a:normAutofit/>
          </a:bodyPr>
          <a:lstStyle/>
          <a:p>
            <a:r>
              <a:rPr lang="ja-JP" altLang="en-US" sz="3200" dirty="0"/>
              <a:t>重複キャプションデータの削除</a:t>
            </a:r>
            <a:endParaRPr lang="ja-JP" altLang="en-US" sz="3200" cap="none" dirty="0">
              <a:solidFill>
                <a:schemeClr val="tx1"/>
              </a:solidFill>
            </a:endParaRPr>
          </a:p>
        </p:txBody>
      </p:sp>
      <p:graphicFrame>
        <p:nvGraphicFramePr>
          <p:cNvPr id="7" name="表 8">
            <a:extLst>
              <a:ext uri="{FF2B5EF4-FFF2-40B4-BE49-F238E27FC236}">
                <a16:creationId xmlns:a16="http://schemas.microsoft.com/office/drawing/2014/main" id="{0D64A479-F0F4-489D-A3D7-99E9701B68DA}"/>
              </a:ext>
            </a:extLst>
          </p:cNvPr>
          <p:cNvGraphicFramePr>
            <a:graphicFrameLocks noGrp="1"/>
          </p:cNvGraphicFramePr>
          <p:nvPr>
            <p:extLst>
              <p:ext uri="{D42A27DB-BD31-4B8C-83A1-F6EECF244321}">
                <p14:modId xmlns:p14="http://schemas.microsoft.com/office/powerpoint/2010/main" val="3685697417"/>
              </p:ext>
            </p:extLst>
          </p:nvPr>
        </p:nvGraphicFramePr>
        <p:xfrm>
          <a:off x="1286429" y="3593804"/>
          <a:ext cx="6571141" cy="2828262"/>
        </p:xfrm>
        <a:graphic>
          <a:graphicData uri="http://schemas.openxmlformats.org/drawingml/2006/table">
            <a:tbl>
              <a:tblPr firstRow="1" bandRow="1">
                <a:tableStyleId>{22838BEF-8BB2-4498-84A7-C5851F593DF1}</a:tableStyleId>
              </a:tblPr>
              <a:tblGrid>
                <a:gridCol w="898223">
                  <a:extLst>
                    <a:ext uri="{9D8B030D-6E8A-4147-A177-3AD203B41FA5}">
                      <a16:colId xmlns:a16="http://schemas.microsoft.com/office/drawing/2014/main" val="3475370750"/>
                    </a:ext>
                  </a:extLst>
                </a:gridCol>
                <a:gridCol w="898223">
                  <a:extLst>
                    <a:ext uri="{9D8B030D-6E8A-4147-A177-3AD203B41FA5}">
                      <a16:colId xmlns:a16="http://schemas.microsoft.com/office/drawing/2014/main" val="1383840031"/>
                    </a:ext>
                  </a:extLst>
                </a:gridCol>
                <a:gridCol w="2265302">
                  <a:extLst>
                    <a:ext uri="{9D8B030D-6E8A-4147-A177-3AD203B41FA5}">
                      <a16:colId xmlns:a16="http://schemas.microsoft.com/office/drawing/2014/main" val="2223544299"/>
                    </a:ext>
                  </a:extLst>
                </a:gridCol>
                <a:gridCol w="2509393">
                  <a:extLst>
                    <a:ext uri="{9D8B030D-6E8A-4147-A177-3AD203B41FA5}">
                      <a16:colId xmlns:a16="http://schemas.microsoft.com/office/drawing/2014/main" val="3229822255"/>
                    </a:ext>
                  </a:extLst>
                </a:gridCol>
              </a:tblGrid>
              <a:tr h="471377">
                <a:tc>
                  <a:txBody>
                    <a:bodyPr/>
                    <a:lstStyle/>
                    <a:p>
                      <a:r>
                        <a:rPr kumimoji="1" lang="en-US" altLang="ja-JP" dirty="0">
                          <a:solidFill>
                            <a:schemeClr val="tx1"/>
                          </a:solidFill>
                        </a:rPr>
                        <a:t>label</a:t>
                      </a:r>
                      <a:endParaRPr kumimoji="1" lang="ja-JP" altLang="en-US" dirty="0">
                        <a:solidFill>
                          <a:schemeClr val="tx1"/>
                        </a:solidFill>
                      </a:endParaRPr>
                    </a:p>
                  </a:txBody>
                  <a:tcPr>
                    <a:lnB w="38100" cap="flat" cmpd="sng" algn="ctr">
                      <a:solidFill>
                        <a:schemeClr val="bg1">
                          <a:lumMod val="65000"/>
                          <a:lumOff val="35000"/>
                        </a:schemeClr>
                      </a:solidFill>
                      <a:prstDash val="solid"/>
                      <a:round/>
                      <a:headEnd type="none" w="med" len="med"/>
                      <a:tailEnd type="none" w="med" len="med"/>
                    </a:lnB>
                    <a:solidFill>
                      <a:schemeClr val="accent5"/>
                    </a:solidFill>
                  </a:tcPr>
                </a:tc>
                <a:tc>
                  <a:txBody>
                    <a:bodyPr/>
                    <a:lstStyle/>
                    <a:p>
                      <a:r>
                        <a:rPr kumimoji="1" lang="en-US" altLang="ja-JP" dirty="0">
                          <a:solidFill>
                            <a:schemeClr val="tx1"/>
                          </a:solidFill>
                        </a:rPr>
                        <a:t>place</a:t>
                      </a:r>
                      <a:endParaRPr kumimoji="1" lang="ja-JP" altLang="en-US" dirty="0">
                        <a:solidFill>
                          <a:schemeClr val="tx1"/>
                        </a:solidFill>
                      </a:endParaRPr>
                    </a:p>
                  </a:txBody>
                  <a:tcPr>
                    <a:lnB w="38100" cap="flat" cmpd="sng" algn="ctr">
                      <a:solidFill>
                        <a:schemeClr val="bg1">
                          <a:lumMod val="65000"/>
                          <a:lumOff val="35000"/>
                        </a:schemeClr>
                      </a:solidFill>
                      <a:prstDash val="solid"/>
                      <a:round/>
                      <a:headEnd type="none" w="med" len="med"/>
                      <a:tailEnd type="none" w="med" len="med"/>
                    </a:lnB>
                    <a:solidFill>
                      <a:schemeClr val="accent5"/>
                    </a:solidFill>
                  </a:tcPr>
                </a:tc>
                <a:tc>
                  <a:txBody>
                    <a:bodyPr/>
                    <a:lstStyle/>
                    <a:p>
                      <a:r>
                        <a:rPr kumimoji="1" lang="en-US" altLang="ja-JP" dirty="0">
                          <a:solidFill>
                            <a:schemeClr val="tx1"/>
                          </a:solidFill>
                        </a:rPr>
                        <a:t>person</a:t>
                      </a:r>
                      <a:endParaRPr kumimoji="1" lang="ja-JP" altLang="en-US" dirty="0">
                        <a:solidFill>
                          <a:schemeClr val="tx1"/>
                        </a:solidFill>
                      </a:endParaRPr>
                    </a:p>
                  </a:txBody>
                  <a:tcPr>
                    <a:lnB w="38100" cap="flat" cmpd="sng" algn="ctr">
                      <a:solidFill>
                        <a:schemeClr val="bg1">
                          <a:lumMod val="65000"/>
                          <a:lumOff val="35000"/>
                        </a:schemeClr>
                      </a:solidFill>
                      <a:prstDash val="solid"/>
                      <a:round/>
                      <a:headEnd type="none" w="med" len="med"/>
                      <a:tailEnd type="none" w="med" len="med"/>
                    </a:lnB>
                    <a:solidFill>
                      <a:schemeClr val="accent5"/>
                    </a:solidFill>
                  </a:tcPr>
                </a:tc>
                <a:tc>
                  <a:txBody>
                    <a:bodyPr/>
                    <a:lstStyle/>
                    <a:p>
                      <a:r>
                        <a:rPr kumimoji="1" lang="en-US" altLang="ja-JP" dirty="0">
                          <a:solidFill>
                            <a:schemeClr val="tx1"/>
                          </a:solidFill>
                        </a:rPr>
                        <a:t>action (</a:t>
                      </a:r>
                      <a:r>
                        <a:rPr kumimoji="1" lang="ja-JP" altLang="en-US" dirty="0">
                          <a:solidFill>
                            <a:schemeClr val="tx1"/>
                          </a:solidFill>
                        </a:rPr>
                        <a:t>キャプション</a:t>
                      </a:r>
                      <a:r>
                        <a:rPr kumimoji="1" lang="en-US" altLang="ja-JP" dirty="0">
                          <a:solidFill>
                            <a:schemeClr val="tx1"/>
                          </a:solidFill>
                        </a:rPr>
                        <a:t>)</a:t>
                      </a:r>
                      <a:endParaRPr kumimoji="1" lang="ja-JP" altLang="en-US" dirty="0">
                        <a:solidFill>
                          <a:schemeClr val="tx1"/>
                        </a:solidFill>
                      </a:endParaRPr>
                    </a:p>
                  </a:txBody>
                  <a:tcPr>
                    <a:lnB w="38100" cap="flat" cmpd="sng" algn="ctr">
                      <a:solidFill>
                        <a:schemeClr val="bg1">
                          <a:lumMod val="65000"/>
                          <a:lumOff val="35000"/>
                        </a:schemeClr>
                      </a:solidFill>
                      <a:prstDash val="solid"/>
                      <a:round/>
                      <a:headEnd type="none" w="med" len="med"/>
                      <a:tailEnd type="none" w="med" len="med"/>
                    </a:lnB>
                    <a:solidFill>
                      <a:schemeClr val="accent5"/>
                    </a:solidFill>
                  </a:tcPr>
                </a:tc>
                <a:extLst>
                  <a:ext uri="{0D108BD9-81ED-4DB2-BD59-A6C34878D82A}">
                    <a16:rowId xmlns:a16="http://schemas.microsoft.com/office/drawing/2014/main" val="3874644955"/>
                  </a:ext>
                </a:extLst>
              </a:tr>
              <a:tr h="471377">
                <a:tc>
                  <a:txBody>
                    <a:bodyPr/>
                    <a:lstStyle/>
                    <a:p>
                      <a:pPr algn="l" fontAlgn="ct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drinking</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T w="38100" cap="flat" cmpd="sng" algn="ctr">
                      <a:solidFill>
                        <a:schemeClr val="bg1">
                          <a:lumMod val="65000"/>
                          <a:lumOff val="35000"/>
                        </a:schemeClr>
                      </a:solidFill>
                      <a:prstDash val="solid"/>
                      <a:round/>
                      <a:headEnd type="none" w="med" len="med"/>
                      <a:tailEnd type="none" w="med" len="med"/>
                    </a:lnT>
                  </a:tcPr>
                </a:tc>
                <a:tc>
                  <a:txBody>
                    <a:bodyPr/>
                    <a:lstStyle/>
                    <a:p>
                      <a:pPr algn="l" fontAlgn="ct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公園</a:t>
                      </a:r>
                    </a:p>
                  </a:txBody>
                  <a:tcPr marL="9525" marR="9525" marT="9525" marB="0" anchor="ctr">
                    <a:lnT w="38100" cap="flat" cmpd="sng" algn="ctr">
                      <a:solidFill>
                        <a:schemeClr val="bg1">
                          <a:lumMod val="65000"/>
                          <a:lumOff val="35000"/>
                        </a:schemeClr>
                      </a:solidFill>
                      <a:prstDash val="solid"/>
                      <a:round/>
                      <a:headEnd type="none" w="med" len="med"/>
                      <a:tailEnd type="none" w="med" len="med"/>
                    </a:lnT>
                  </a:tcPr>
                </a:tc>
                <a:tc>
                  <a:txBody>
                    <a:bodyPr/>
                    <a:lstStyle/>
                    <a:p>
                      <a:pPr algn="l"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グレーのダッフルコートを着た男性</a:t>
                      </a:r>
                    </a:p>
                  </a:txBody>
                  <a:tcPr marL="9525" marR="9525" marT="9525" marB="0" anchor="ctr">
                    <a:lnT w="38100" cap="flat" cmpd="sng" algn="ctr">
                      <a:solidFill>
                        <a:schemeClr val="bg1">
                          <a:lumMod val="65000"/>
                          <a:lumOff val="35000"/>
                        </a:schemeClr>
                      </a:solidFill>
                      <a:prstDash val="solid"/>
                      <a:round/>
                      <a:headEnd type="none" w="med" len="med"/>
                      <a:tailEnd type="none" w="med" len="med"/>
                    </a:lnT>
                  </a:tcP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ベンチに座って缶コーヒーを飲んでいる</a:t>
                      </a:r>
                    </a:p>
                  </a:txBody>
                  <a:tcPr marL="9525" marR="9525" marT="9525" marB="0" anchor="ctr">
                    <a:lnT w="38100" cap="flat" cmpd="sng" algn="ctr">
                      <a:solidFill>
                        <a:schemeClr val="bg1">
                          <a:lumMod val="65000"/>
                          <a:lumOff val="35000"/>
                        </a:schemeClr>
                      </a:solidFill>
                      <a:prstDash val="solid"/>
                      <a:round/>
                      <a:headEnd type="none" w="med" len="med"/>
                      <a:tailEnd type="none" w="med" len="med"/>
                    </a:lnT>
                  </a:tcPr>
                </a:tc>
                <a:extLst>
                  <a:ext uri="{0D108BD9-81ED-4DB2-BD59-A6C34878D82A}">
                    <a16:rowId xmlns:a16="http://schemas.microsoft.com/office/drawing/2014/main" val="3717885764"/>
                  </a:ext>
                </a:extLst>
              </a:tr>
              <a:tr h="471377">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drinking</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tc>
                <a:tc>
                  <a:txBody>
                    <a:bodyPr/>
                    <a:lstStyle/>
                    <a:p>
                      <a:pPr algn="l" fontAlgn="ct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屋外</a:t>
                      </a:r>
                    </a:p>
                  </a:txBody>
                  <a:tcPr marL="9525" marR="9525" marT="9525" marB="0" anchor="ctr"/>
                </a:tc>
                <a:tc>
                  <a:txBody>
                    <a:bodyPr/>
                    <a:lstStyle/>
                    <a:p>
                      <a:pPr algn="l"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グレーの服を着た男性</a:t>
                      </a:r>
                    </a:p>
                  </a:txBody>
                  <a:tcPr marL="9525" marR="9525" marT="9525" marB="0" anchor="ct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ベンチに座って何かを飲んでいる</a:t>
                      </a:r>
                    </a:p>
                  </a:txBody>
                  <a:tcPr marL="9525" marR="9525" marT="9525" marB="0" anchor="ctr"/>
                </a:tc>
                <a:extLst>
                  <a:ext uri="{0D108BD9-81ED-4DB2-BD59-A6C34878D82A}">
                    <a16:rowId xmlns:a16="http://schemas.microsoft.com/office/drawing/2014/main" val="2522326339"/>
                  </a:ext>
                </a:extLst>
              </a:tr>
              <a:tr h="471377">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drinking</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tc>
                <a:tc>
                  <a:txBody>
                    <a:bodyPr/>
                    <a:lstStyle/>
                    <a:p>
                      <a:pPr algn="l" fontAlgn="ctr"/>
                      <a:r>
                        <a:rPr lang="ja-JP" altLang="en-US" sz="1600" b="0" i="0" u="none" strike="noStrike">
                          <a:solidFill>
                            <a:srgbClr val="000000"/>
                          </a:solidFill>
                          <a:effectLst/>
                          <a:latin typeface="游ゴシック" panose="020B0400000000000000" pitchFamily="50" charset="-128"/>
                          <a:ea typeface="游ゴシック" panose="020B0400000000000000" pitchFamily="50" charset="-128"/>
                        </a:rPr>
                        <a:t>屋外</a:t>
                      </a:r>
                    </a:p>
                  </a:txBody>
                  <a:tcPr marL="9525" marR="9525" marT="9525" marB="0" anchor="ctr"/>
                </a:tc>
                <a:tc>
                  <a:txBody>
                    <a:bodyPr/>
                    <a:lstStyle/>
                    <a:p>
                      <a:pPr algn="l"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グレー上着を着た男性</a:t>
                      </a:r>
                    </a:p>
                  </a:txBody>
                  <a:tcPr marL="9525" marR="9525" marT="9525" marB="0" anchor="ct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缶コーヒーを飲んでいる</a:t>
                      </a:r>
                    </a:p>
                  </a:txBody>
                  <a:tcPr marL="9525" marR="9525" marT="9525" marB="0" anchor="ctr"/>
                </a:tc>
                <a:extLst>
                  <a:ext uri="{0D108BD9-81ED-4DB2-BD59-A6C34878D82A}">
                    <a16:rowId xmlns:a16="http://schemas.microsoft.com/office/drawing/2014/main" val="3133739014"/>
                  </a:ext>
                </a:extLst>
              </a:tr>
              <a:tr h="471377">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drinking</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solidFill>
                      <a:schemeClr val="bg1">
                        <a:lumMod val="75000"/>
                        <a:lumOff val="25000"/>
                      </a:schemeClr>
                    </a:solidFill>
                  </a:tcPr>
                </a:tc>
                <a:tc>
                  <a:txBody>
                    <a:bodyPr/>
                    <a:lstStyle/>
                    <a:p>
                      <a:pPr algn="l" fontAlgn="ctr"/>
                      <a:r>
                        <a:rPr lang="ja-JP" altLang="en-US" sz="1600" b="0" i="0" u="none" strike="noStrike">
                          <a:solidFill>
                            <a:srgbClr val="000000"/>
                          </a:solidFill>
                          <a:effectLst/>
                          <a:latin typeface="游ゴシック" panose="020B0400000000000000" pitchFamily="50" charset="-128"/>
                          <a:ea typeface="游ゴシック" panose="020B0400000000000000" pitchFamily="50" charset="-128"/>
                        </a:rPr>
                        <a:t>外</a:t>
                      </a:r>
                    </a:p>
                  </a:txBody>
                  <a:tcPr marL="9525" marR="9525" marT="9525" marB="0" anchor="ctr">
                    <a:solidFill>
                      <a:schemeClr val="bg1">
                        <a:lumMod val="75000"/>
                        <a:lumOff val="25000"/>
                      </a:schemeClr>
                    </a:solidFill>
                  </a:tcPr>
                </a:tc>
                <a:tc>
                  <a:txBody>
                    <a:bodyPr/>
                    <a:lstStyle/>
                    <a:p>
                      <a:pPr algn="l"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灰色の服を着ている男性</a:t>
                      </a:r>
                    </a:p>
                  </a:txBody>
                  <a:tcPr marL="9525" marR="9525" marT="9525" marB="0" anchor="ctr">
                    <a:solidFill>
                      <a:schemeClr val="bg1">
                        <a:lumMod val="75000"/>
                        <a:lumOff val="25000"/>
                      </a:schemeClr>
                    </a:solidFill>
                  </a:tcP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缶コーヒーを飲んでいる</a:t>
                      </a:r>
                    </a:p>
                  </a:txBody>
                  <a:tcPr marL="9525" marR="9525" marT="9525" marB="0" anchor="ctr">
                    <a:solidFill>
                      <a:schemeClr val="bg1">
                        <a:lumMod val="75000"/>
                        <a:lumOff val="25000"/>
                      </a:schemeClr>
                    </a:solidFill>
                  </a:tcPr>
                </a:tc>
                <a:extLst>
                  <a:ext uri="{0D108BD9-81ED-4DB2-BD59-A6C34878D82A}">
                    <a16:rowId xmlns:a16="http://schemas.microsoft.com/office/drawing/2014/main" val="2771445579"/>
                  </a:ext>
                </a:extLst>
              </a:tr>
              <a:tr h="471377">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drinking</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solidFill>
                      <a:schemeClr val="bg1">
                        <a:lumMod val="75000"/>
                        <a:lumOff val="25000"/>
                      </a:schemeClr>
                    </a:solidFill>
                  </a:tcPr>
                </a:tc>
                <a:tc>
                  <a:txBody>
                    <a:bodyPr/>
                    <a:lstStyle/>
                    <a:p>
                      <a:pPr algn="l" fontAlgn="ct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屋外</a:t>
                      </a:r>
                    </a:p>
                  </a:txBody>
                  <a:tcPr marL="9525" marR="9525" marT="9525" marB="0" anchor="ctr">
                    <a:solidFill>
                      <a:schemeClr val="bg1">
                        <a:lumMod val="75000"/>
                        <a:lumOff val="25000"/>
                      </a:schemeClr>
                    </a:solidFill>
                  </a:tcPr>
                </a:tc>
                <a:tc>
                  <a:txBody>
                    <a:bodyPr/>
                    <a:lstStyle/>
                    <a:p>
                      <a:pPr algn="l"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グレーのダッフルコートを着た男性</a:t>
                      </a:r>
                    </a:p>
                  </a:txBody>
                  <a:tcPr marL="9525" marR="9525" marT="9525" marB="0" anchor="ctr">
                    <a:solidFill>
                      <a:schemeClr val="bg1">
                        <a:lumMod val="75000"/>
                        <a:lumOff val="25000"/>
                      </a:schemeClr>
                    </a:solidFill>
                  </a:tcP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ベンチに座って缶コーヒーを飲んでいる</a:t>
                      </a:r>
                    </a:p>
                  </a:txBody>
                  <a:tcPr marL="9525" marR="9525" marT="9525" marB="0" anchor="ctr">
                    <a:solidFill>
                      <a:schemeClr val="bg1">
                        <a:lumMod val="75000"/>
                        <a:lumOff val="25000"/>
                      </a:schemeClr>
                    </a:solidFill>
                  </a:tcPr>
                </a:tc>
                <a:extLst>
                  <a:ext uri="{0D108BD9-81ED-4DB2-BD59-A6C34878D82A}">
                    <a16:rowId xmlns:a16="http://schemas.microsoft.com/office/drawing/2014/main" val="187256888"/>
                  </a:ext>
                </a:extLst>
              </a:tr>
            </a:tbl>
          </a:graphicData>
        </a:graphic>
      </p:graphicFrame>
      <p:sp>
        <p:nvSpPr>
          <p:cNvPr id="2" name="正方形/長方形 1">
            <a:extLst>
              <a:ext uri="{FF2B5EF4-FFF2-40B4-BE49-F238E27FC236}">
                <a16:creationId xmlns:a16="http://schemas.microsoft.com/office/drawing/2014/main" id="{BF8AF4A8-FBB0-4FA9-86BF-13C688A1DE1E}"/>
              </a:ext>
            </a:extLst>
          </p:cNvPr>
          <p:cNvSpPr/>
          <p:nvPr/>
        </p:nvSpPr>
        <p:spPr>
          <a:xfrm>
            <a:off x="5345430" y="3593804"/>
            <a:ext cx="2512140" cy="282826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110527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654883"/>
            <a:ext cx="7611664" cy="820024"/>
          </a:xfrm>
        </p:spPr>
        <p:txBody>
          <a:bodyPr>
            <a:noAutofit/>
          </a:bodyPr>
          <a:lstStyle/>
          <a:p>
            <a:r>
              <a:rPr lang="ja-JP" altLang="en-US" sz="3000" dirty="0">
                <a:solidFill>
                  <a:schemeClr val="tx1">
                    <a:lumMod val="95000"/>
                  </a:schemeClr>
                </a:solidFill>
              </a:rPr>
              <a:t>キャプションを入力とする</a:t>
            </a:r>
            <a:r>
              <a:rPr lang="ja-JP" altLang="en-US" sz="3200" dirty="0">
                <a:solidFill>
                  <a:schemeClr val="tx1">
                    <a:lumMod val="95000"/>
                  </a:schemeClr>
                </a:solidFill>
              </a:rPr>
              <a:t>動作</a:t>
            </a:r>
            <a:r>
              <a:rPr lang="ja-JP" altLang="en-US" sz="3000" dirty="0">
                <a:solidFill>
                  <a:schemeClr val="tx1">
                    <a:lumMod val="95000"/>
                  </a:schemeClr>
                </a:solidFill>
              </a:rPr>
              <a:t>ラベル識別</a:t>
            </a:r>
            <a:endParaRPr lang="en-US" altLang="ja-JP" sz="30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34</a:t>
            </a:fld>
            <a:endParaRPr kumimoji="1" lang="ja-JP" altLang="en-US"/>
          </a:p>
        </p:txBody>
      </p:sp>
      <p:sp>
        <p:nvSpPr>
          <p:cNvPr id="37" name="テキスト ボックス 36">
            <a:extLst>
              <a:ext uri="{FF2B5EF4-FFF2-40B4-BE49-F238E27FC236}">
                <a16:creationId xmlns:a16="http://schemas.microsoft.com/office/drawing/2014/main" id="{9007BC19-395C-4E3E-B2A5-B86AA0F1AD3A}"/>
              </a:ext>
            </a:extLst>
          </p:cNvPr>
          <p:cNvSpPr txBox="1"/>
          <p:nvPr/>
        </p:nvSpPr>
        <p:spPr>
          <a:xfrm>
            <a:off x="856061" y="1732113"/>
            <a:ext cx="6507894" cy="830997"/>
          </a:xfrm>
          <a:prstGeom prst="rect">
            <a:avLst/>
          </a:prstGeom>
          <a:noFill/>
        </p:spPr>
        <p:txBody>
          <a:bodyPr wrap="square" rtlCol="0">
            <a:spAutoFit/>
          </a:bodyPr>
          <a:lstStyle/>
          <a:p>
            <a:r>
              <a:rPr lang="ja-JP" altLang="en-US" sz="2400" dirty="0">
                <a:solidFill>
                  <a:schemeClr val="tx1">
                    <a:lumMod val="95000"/>
                  </a:schemeClr>
                </a:solidFill>
              </a:rPr>
              <a:t>識別器には</a:t>
            </a:r>
            <a:endParaRPr lang="en-US" altLang="ja-JP" sz="2400" dirty="0">
              <a:solidFill>
                <a:schemeClr val="tx1">
                  <a:lumMod val="95000"/>
                </a:schemeClr>
              </a:solidFill>
            </a:endParaRPr>
          </a:p>
          <a:p>
            <a:r>
              <a:rPr lang="en-US" altLang="ja-JP" sz="2400" dirty="0">
                <a:solidFill>
                  <a:schemeClr val="tx1">
                    <a:lumMod val="95000"/>
                  </a:schemeClr>
                </a:solidFill>
              </a:rPr>
              <a:t>3 </a:t>
            </a:r>
            <a:r>
              <a:rPr lang="ja-JP" altLang="en-US" sz="2400" dirty="0">
                <a:solidFill>
                  <a:schemeClr val="tx1">
                    <a:lumMod val="95000"/>
                  </a:schemeClr>
                </a:solidFill>
              </a:rPr>
              <a:t>層の </a:t>
            </a:r>
            <a:r>
              <a:rPr lang="en-US" altLang="ja-JP" sz="2400" dirty="0">
                <a:solidFill>
                  <a:schemeClr val="tx1">
                    <a:lumMod val="95000"/>
                  </a:schemeClr>
                </a:solidFill>
              </a:rPr>
              <a:t>MLP </a:t>
            </a:r>
            <a:r>
              <a:rPr lang="ja-JP" altLang="en-US" sz="2400" dirty="0">
                <a:solidFill>
                  <a:schemeClr val="tx1">
                    <a:lumMod val="95000"/>
                  </a:schemeClr>
                </a:solidFill>
              </a:rPr>
              <a:t>を用いた</a:t>
            </a:r>
            <a:endParaRPr lang="en-US" altLang="ja-JP" sz="2400" dirty="0">
              <a:solidFill>
                <a:schemeClr val="tx1">
                  <a:lumMod val="95000"/>
                </a:schemeClr>
              </a:solidFill>
            </a:endParaRPr>
          </a:p>
        </p:txBody>
      </p:sp>
      <p:grpSp>
        <p:nvGrpSpPr>
          <p:cNvPr id="16" name="グループ化 15">
            <a:extLst>
              <a:ext uri="{FF2B5EF4-FFF2-40B4-BE49-F238E27FC236}">
                <a16:creationId xmlns:a16="http://schemas.microsoft.com/office/drawing/2014/main" id="{D1697388-763F-438C-A84A-AA4E49C415BE}"/>
              </a:ext>
            </a:extLst>
          </p:cNvPr>
          <p:cNvGrpSpPr/>
          <p:nvPr/>
        </p:nvGrpSpPr>
        <p:grpSpPr>
          <a:xfrm>
            <a:off x="1265274" y="4726210"/>
            <a:ext cx="6283779" cy="1433715"/>
            <a:chOff x="1265274" y="3982062"/>
            <a:chExt cx="6283779" cy="1433715"/>
          </a:xfrm>
        </p:grpSpPr>
        <p:grpSp>
          <p:nvGrpSpPr>
            <p:cNvPr id="9" name="グループ化 8">
              <a:extLst>
                <a:ext uri="{FF2B5EF4-FFF2-40B4-BE49-F238E27FC236}">
                  <a16:creationId xmlns:a16="http://schemas.microsoft.com/office/drawing/2014/main" id="{76ECC3F0-17CD-4471-BC87-3D6244CD4493}"/>
                </a:ext>
              </a:extLst>
            </p:cNvPr>
            <p:cNvGrpSpPr/>
            <p:nvPr/>
          </p:nvGrpSpPr>
          <p:grpSpPr>
            <a:xfrm>
              <a:off x="1265274" y="3982062"/>
              <a:ext cx="6283779" cy="1433715"/>
              <a:chOff x="1942879" y="3928311"/>
              <a:chExt cx="6283779" cy="1433715"/>
            </a:xfrm>
          </p:grpSpPr>
          <p:sp>
            <p:nvSpPr>
              <p:cNvPr id="41" name="正方形/長方形 40">
                <a:extLst>
                  <a:ext uri="{FF2B5EF4-FFF2-40B4-BE49-F238E27FC236}">
                    <a16:creationId xmlns:a16="http://schemas.microsoft.com/office/drawing/2014/main" id="{7625B30A-BEEB-4EF7-8BDF-F1477928EBF5}"/>
                  </a:ext>
                </a:extLst>
              </p:cNvPr>
              <p:cNvSpPr/>
              <p:nvPr/>
            </p:nvSpPr>
            <p:spPr>
              <a:xfrm>
                <a:off x="1942879" y="4405433"/>
                <a:ext cx="1587976" cy="488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b="1" dirty="0"/>
                  <a:t>キャプション</a:t>
                </a:r>
              </a:p>
            </p:txBody>
          </p:sp>
          <p:sp>
            <p:nvSpPr>
              <p:cNvPr id="42" name="正方形/長方形 41">
                <a:extLst>
                  <a:ext uri="{FF2B5EF4-FFF2-40B4-BE49-F238E27FC236}">
                    <a16:creationId xmlns:a16="http://schemas.microsoft.com/office/drawing/2014/main" id="{94D2456C-D22F-463F-B381-7242B4A32A94}"/>
                  </a:ext>
                </a:extLst>
              </p:cNvPr>
              <p:cNvSpPr/>
              <p:nvPr/>
            </p:nvSpPr>
            <p:spPr>
              <a:xfrm>
                <a:off x="6871449" y="4405433"/>
                <a:ext cx="1355209" cy="4886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b="1" dirty="0"/>
                  <a:t>動作ラベル</a:t>
                </a:r>
              </a:p>
            </p:txBody>
          </p:sp>
          <p:sp>
            <p:nvSpPr>
              <p:cNvPr id="43" name="テキスト ボックス 42">
                <a:extLst>
                  <a:ext uri="{FF2B5EF4-FFF2-40B4-BE49-F238E27FC236}">
                    <a16:creationId xmlns:a16="http://schemas.microsoft.com/office/drawing/2014/main" id="{AFDC7902-A264-495A-B8A4-5EDFC8B7D316}"/>
                  </a:ext>
                </a:extLst>
              </p:cNvPr>
              <p:cNvSpPr txBox="1"/>
              <p:nvPr/>
            </p:nvSpPr>
            <p:spPr>
              <a:xfrm>
                <a:off x="2183854" y="3928311"/>
                <a:ext cx="1106025" cy="461665"/>
              </a:xfrm>
              <a:prstGeom prst="rect">
                <a:avLst/>
              </a:prstGeom>
              <a:noFill/>
            </p:spPr>
            <p:txBody>
              <a:bodyPr wrap="square" rtlCol="0">
                <a:spAutoFit/>
              </a:bodyPr>
              <a:lstStyle/>
              <a:p>
                <a:pPr algn="ctr"/>
                <a:r>
                  <a:rPr kumimoji="1" lang="en-US" altLang="ja-JP" sz="2400" dirty="0"/>
                  <a:t>Input</a:t>
                </a:r>
                <a:endParaRPr kumimoji="1" lang="ja-JP" altLang="en-US" sz="2400" dirty="0"/>
              </a:p>
            </p:txBody>
          </p:sp>
          <p:sp>
            <p:nvSpPr>
              <p:cNvPr id="44" name="テキスト ボックス 43">
                <a:extLst>
                  <a:ext uri="{FF2B5EF4-FFF2-40B4-BE49-F238E27FC236}">
                    <a16:creationId xmlns:a16="http://schemas.microsoft.com/office/drawing/2014/main" id="{2EAA8961-891A-4479-8C94-349D2A380D4C}"/>
                  </a:ext>
                </a:extLst>
              </p:cNvPr>
              <p:cNvSpPr txBox="1"/>
              <p:nvPr/>
            </p:nvSpPr>
            <p:spPr>
              <a:xfrm>
                <a:off x="6871450" y="3948875"/>
                <a:ext cx="1355208" cy="461665"/>
              </a:xfrm>
              <a:prstGeom prst="rect">
                <a:avLst/>
              </a:prstGeom>
              <a:noFill/>
            </p:spPr>
            <p:txBody>
              <a:bodyPr wrap="square" rtlCol="0">
                <a:spAutoFit/>
              </a:bodyPr>
              <a:lstStyle/>
              <a:p>
                <a:pPr algn="ctr"/>
                <a:r>
                  <a:rPr kumimoji="1" lang="en-US" altLang="ja-JP" sz="2400" dirty="0"/>
                  <a:t>Output</a:t>
                </a:r>
                <a:endParaRPr kumimoji="1" lang="ja-JP" altLang="en-US" sz="2400" dirty="0"/>
              </a:p>
            </p:txBody>
          </p:sp>
          <p:sp>
            <p:nvSpPr>
              <p:cNvPr id="45" name="正方形/長方形 44">
                <a:extLst>
                  <a:ext uri="{FF2B5EF4-FFF2-40B4-BE49-F238E27FC236}">
                    <a16:creationId xmlns:a16="http://schemas.microsoft.com/office/drawing/2014/main" id="{DFE93C28-9473-4DFF-B8F1-56439085E60E}"/>
                  </a:ext>
                </a:extLst>
              </p:cNvPr>
              <p:cNvSpPr/>
              <p:nvPr/>
            </p:nvSpPr>
            <p:spPr>
              <a:xfrm>
                <a:off x="3837429" y="4404327"/>
                <a:ext cx="1355209" cy="48865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Doc2Vec</a:t>
                </a:r>
                <a:endParaRPr kumimoji="1" lang="ja-JP" altLang="en-US" sz="1600" b="1" dirty="0"/>
              </a:p>
            </p:txBody>
          </p:sp>
          <p:cxnSp>
            <p:nvCxnSpPr>
              <p:cNvPr id="46" name="直線矢印コネクタ 45">
                <a:extLst>
                  <a:ext uri="{FF2B5EF4-FFF2-40B4-BE49-F238E27FC236}">
                    <a16:creationId xmlns:a16="http://schemas.microsoft.com/office/drawing/2014/main" id="{0CA64866-0A9F-42F6-8E93-FB41B1213B55}"/>
                  </a:ext>
                </a:extLst>
              </p:cNvPr>
              <p:cNvCxnSpPr>
                <a:cxnSpLocks/>
                <a:stCxn id="41" idx="3"/>
                <a:endCxn id="45" idx="1"/>
              </p:cNvCxnSpPr>
              <p:nvPr/>
            </p:nvCxnSpPr>
            <p:spPr>
              <a:xfrm flipV="1">
                <a:off x="3530855" y="4648655"/>
                <a:ext cx="306574" cy="1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9C422828-64A9-4E84-8B4C-50945709EA00}"/>
                  </a:ext>
                </a:extLst>
              </p:cNvPr>
              <p:cNvCxnSpPr>
                <a:cxnSpLocks/>
                <a:endCxn id="42" idx="1"/>
              </p:cNvCxnSpPr>
              <p:nvPr/>
            </p:nvCxnSpPr>
            <p:spPr>
              <a:xfrm>
                <a:off x="6547848" y="4649763"/>
                <a:ext cx="3236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四角形: 角を丸くする 12">
                <a:extLst>
                  <a:ext uri="{FF2B5EF4-FFF2-40B4-BE49-F238E27FC236}">
                    <a16:creationId xmlns:a16="http://schemas.microsoft.com/office/drawing/2014/main" id="{41266381-9653-4DB1-BF41-BB9161428AA9}"/>
                  </a:ext>
                </a:extLst>
              </p:cNvPr>
              <p:cNvSpPr/>
              <p:nvPr/>
            </p:nvSpPr>
            <p:spPr>
              <a:xfrm>
                <a:off x="5522682" y="4404328"/>
                <a:ext cx="1018723" cy="48865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000" b="1" dirty="0"/>
                  <a:t>識別器</a:t>
                </a:r>
              </a:p>
            </p:txBody>
          </p:sp>
          <p:sp>
            <p:nvSpPr>
              <p:cNvPr id="14" name="テキスト ボックス 13">
                <a:extLst>
                  <a:ext uri="{FF2B5EF4-FFF2-40B4-BE49-F238E27FC236}">
                    <a16:creationId xmlns:a16="http://schemas.microsoft.com/office/drawing/2014/main" id="{203D9A21-EFEF-4A04-8751-8AE7519787EA}"/>
                  </a:ext>
                </a:extLst>
              </p:cNvPr>
              <p:cNvSpPr txBox="1"/>
              <p:nvPr/>
            </p:nvSpPr>
            <p:spPr>
              <a:xfrm>
                <a:off x="5026800" y="4992694"/>
                <a:ext cx="2010486" cy="369332"/>
              </a:xfrm>
              <a:prstGeom prst="rect">
                <a:avLst/>
              </a:prstGeom>
              <a:noFill/>
            </p:spPr>
            <p:txBody>
              <a:bodyPr wrap="square" rtlCol="0">
                <a:spAutoFit/>
              </a:bodyPr>
              <a:lstStyle/>
              <a:p>
                <a:pPr algn="ctr"/>
                <a:r>
                  <a:rPr kumimoji="1" lang="en-US" altLang="ja-JP" b="1" dirty="0"/>
                  <a:t>3 </a:t>
                </a:r>
                <a:r>
                  <a:rPr kumimoji="1" lang="ja-JP" altLang="en-US" b="1" dirty="0"/>
                  <a:t>層 </a:t>
                </a:r>
                <a:r>
                  <a:rPr kumimoji="1" lang="en-US" altLang="ja-JP" b="1" dirty="0"/>
                  <a:t>MLP</a:t>
                </a:r>
                <a:endParaRPr kumimoji="1" lang="ja-JP" altLang="en-US" b="1" dirty="0"/>
              </a:p>
            </p:txBody>
          </p:sp>
          <p:cxnSp>
            <p:nvCxnSpPr>
              <p:cNvPr id="18" name="直線矢印コネクタ 17">
                <a:extLst>
                  <a:ext uri="{FF2B5EF4-FFF2-40B4-BE49-F238E27FC236}">
                    <a16:creationId xmlns:a16="http://schemas.microsoft.com/office/drawing/2014/main" id="{1B383D53-41B9-4331-A233-80D51497CA02}"/>
                  </a:ext>
                </a:extLst>
              </p:cNvPr>
              <p:cNvCxnSpPr>
                <a:cxnSpLocks/>
              </p:cNvCxnSpPr>
              <p:nvPr/>
            </p:nvCxnSpPr>
            <p:spPr>
              <a:xfrm>
                <a:off x="5192638" y="4649763"/>
                <a:ext cx="3065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4" name="テキスト ボックス 23">
              <a:extLst>
                <a:ext uri="{FF2B5EF4-FFF2-40B4-BE49-F238E27FC236}">
                  <a16:creationId xmlns:a16="http://schemas.microsoft.com/office/drawing/2014/main" id="{D53F4F17-F30D-4957-8DE6-FBD27FCEBED5}"/>
                </a:ext>
              </a:extLst>
            </p:cNvPr>
            <p:cNvSpPr txBox="1"/>
            <p:nvPr/>
          </p:nvSpPr>
          <p:spPr>
            <a:xfrm>
              <a:off x="3107155" y="3982062"/>
              <a:ext cx="1457706" cy="461665"/>
            </a:xfrm>
            <a:prstGeom prst="rect">
              <a:avLst/>
            </a:prstGeom>
            <a:noFill/>
          </p:spPr>
          <p:txBody>
            <a:bodyPr wrap="square" rtlCol="0">
              <a:spAutoFit/>
            </a:bodyPr>
            <a:lstStyle/>
            <a:p>
              <a:pPr algn="ctr"/>
              <a:r>
                <a:rPr kumimoji="1" lang="en-US" altLang="ja-JP" sz="2400" dirty="0"/>
                <a:t>Encoder</a:t>
              </a:r>
              <a:endParaRPr kumimoji="1" lang="ja-JP" altLang="en-US" sz="2400" dirty="0"/>
            </a:p>
          </p:txBody>
        </p:sp>
      </p:grpSp>
      <p:graphicFrame>
        <p:nvGraphicFramePr>
          <p:cNvPr id="27" name="表 26">
            <a:extLst>
              <a:ext uri="{FF2B5EF4-FFF2-40B4-BE49-F238E27FC236}">
                <a16:creationId xmlns:a16="http://schemas.microsoft.com/office/drawing/2014/main" id="{80BB6BF2-D4ED-4D1C-AAD7-C7D6E82E1BC0}"/>
              </a:ext>
            </a:extLst>
          </p:cNvPr>
          <p:cNvGraphicFramePr>
            <a:graphicFrameLocks noGrp="1"/>
          </p:cNvGraphicFramePr>
          <p:nvPr>
            <p:extLst>
              <p:ext uri="{D42A27DB-BD31-4B8C-83A1-F6EECF244321}">
                <p14:modId xmlns:p14="http://schemas.microsoft.com/office/powerpoint/2010/main" val="1398041156"/>
              </p:ext>
            </p:extLst>
          </p:nvPr>
        </p:nvGraphicFramePr>
        <p:xfrm>
          <a:off x="5307272" y="1869088"/>
          <a:ext cx="2539555" cy="2483505"/>
        </p:xfrm>
        <a:graphic>
          <a:graphicData uri="http://schemas.openxmlformats.org/drawingml/2006/table">
            <a:tbl>
              <a:tblPr firstRow="1" bandRow="1">
                <a:tableStyleId>{7DF18680-E054-41AD-8BC1-D1AEF772440D}</a:tableStyleId>
              </a:tblPr>
              <a:tblGrid>
                <a:gridCol w="1387572">
                  <a:extLst>
                    <a:ext uri="{9D8B030D-6E8A-4147-A177-3AD203B41FA5}">
                      <a16:colId xmlns:a16="http://schemas.microsoft.com/office/drawing/2014/main" val="498377033"/>
                    </a:ext>
                  </a:extLst>
                </a:gridCol>
                <a:gridCol w="1151983">
                  <a:extLst>
                    <a:ext uri="{9D8B030D-6E8A-4147-A177-3AD203B41FA5}">
                      <a16:colId xmlns:a16="http://schemas.microsoft.com/office/drawing/2014/main" val="3842990007"/>
                    </a:ext>
                  </a:extLst>
                </a:gridCol>
              </a:tblGrid>
              <a:tr h="339412">
                <a:tc gridSpan="2">
                  <a:txBody>
                    <a:bodyPr/>
                    <a:lstStyle/>
                    <a:p>
                      <a:pPr algn="ctr"/>
                      <a:r>
                        <a:rPr kumimoji="1" lang="en-US" altLang="ja-JP" sz="2000" dirty="0"/>
                        <a:t>3 </a:t>
                      </a:r>
                      <a:r>
                        <a:rPr kumimoji="1" lang="ja-JP" altLang="en-US" sz="2000" dirty="0"/>
                        <a:t>層 </a:t>
                      </a:r>
                      <a:r>
                        <a:rPr kumimoji="1" lang="en-US" altLang="ja-JP" sz="2000" dirty="0"/>
                        <a:t>MLP </a:t>
                      </a:r>
                      <a:r>
                        <a:rPr kumimoji="1" lang="ja-JP" altLang="en-US" sz="2000" dirty="0"/>
                        <a:t>パラメータ</a:t>
                      </a:r>
                      <a:endParaRPr kumimoji="1" lang="ja-JP" altLang="en-US" sz="2000" dirty="0">
                        <a:solidFill>
                          <a:schemeClr val="tx1"/>
                        </a:solidFill>
                      </a:endParaRP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65519">
                <a:tc>
                  <a:txBody>
                    <a:bodyPr/>
                    <a:lstStyle/>
                    <a:p>
                      <a:pPr algn="ctr"/>
                      <a:r>
                        <a:rPr kumimoji="1" lang="ja-JP" altLang="en-US" sz="1800" dirty="0"/>
                        <a:t>入力層次元</a:t>
                      </a:r>
                    </a:p>
                  </a:txBody>
                  <a:tcPr marL="68580" marR="68580" marT="34290" marB="34290" anchor="ctr"/>
                </a:tc>
                <a:tc>
                  <a:txBody>
                    <a:bodyPr/>
                    <a:lstStyle/>
                    <a:p>
                      <a:pPr algn="ctr"/>
                      <a:r>
                        <a:rPr kumimoji="1" lang="en-US" altLang="ja-JP" sz="1800" b="1" dirty="0"/>
                        <a:t>300</a:t>
                      </a:r>
                      <a:endParaRPr kumimoji="1" lang="ja-JP" altLang="en-US" sz="1800" b="1" dirty="0"/>
                    </a:p>
                  </a:txBody>
                  <a:tcPr marL="68580" marR="68580" marT="34290" marB="34290" anchor="ctr"/>
                </a:tc>
                <a:extLst>
                  <a:ext uri="{0D108BD9-81ED-4DB2-BD59-A6C34878D82A}">
                    <a16:rowId xmlns:a16="http://schemas.microsoft.com/office/drawing/2014/main" val="3030559066"/>
                  </a:ext>
                </a:extLst>
              </a:tr>
              <a:tr h="465519">
                <a:tc>
                  <a:txBody>
                    <a:bodyPr/>
                    <a:lstStyle/>
                    <a:p>
                      <a:pPr algn="ctr"/>
                      <a:r>
                        <a:rPr kumimoji="1" lang="ja-JP" altLang="en-US" sz="1800" dirty="0"/>
                        <a:t>隠れ層次元</a:t>
                      </a:r>
                    </a:p>
                  </a:txBody>
                  <a:tcPr marL="68580" marR="68580" marT="34290" marB="34290" anchor="ctr"/>
                </a:tc>
                <a:tc>
                  <a:txBody>
                    <a:bodyPr/>
                    <a:lstStyle/>
                    <a:p>
                      <a:pPr algn="ctr"/>
                      <a:r>
                        <a:rPr kumimoji="1" lang="en-US" altLang="ja-JP" sz="1800" b="1" dirty="0"/>
                        <a:t>30</a:t>
                      </a:r>
                      <a:endParaRPr kumimoji="1" lang="ja-JP" altLang="en-US" sz="1800" b="1" dirty="0"/>
                    </a:p>
                  </a:txBody>
                  <a:tcPr marL="68580" marR="68580" marT="34290" marB="34290" anchor="ctr"/>
                </a:tc>
                <a:extLst>
                  <a:ext uri="{0D108BD9-81ED-4DB2-BD59-A6C34878D82A}">
                    <a16:rowId xmlns:a16="http://schemas.microsoft.com/office/drawing/2014/main" val="3505142670"/>
                  </a:ext>
                </a:extLst>
              </a:tr>
              <a:tr h="411151">
                <a:tc>
                  <a:txBody>
                    <a:bodyPr/>
                    <a:lstStyle/>
                    <a:p>
                      <a:pPr algn="ctr"/>
                      <a:r>
                        <a:rPr kumimoji="1" lang="ja-JP" altLang="en-US" sz="1800" dirty="0"/>
                        <a:t>出力層次元</a:t>
                      </a:r>
                    </a:p>
                  </a:txBody>
                  <a:tcPr marL="68580" marR="68580" marT="34290" marB="34290" anchor="ctr"/>
                </a:tc>
                <a:tc>
                  <a:txBody>
                    <a:bodyPr/>
                    <a:lstStyle/>
                    <a:p>
                      <a:pPr algn="ctr"/>
                      <a:r>
                        <a:rPr kumimoji="1" lang="en-US" altLang="ja-JP" sz="1800" b="1" dirty="0"/>
                        <a:t>5</a:t>
                      </a:r>
                      <a:endParaRPr kumimoji="1" lang="ja-JP" altLang="en-US" sz="1800" b="1" dirty="0"/>
                    </a:p>
                  </a:txBody>
                  <a:tcPr marL="68580" marR="68580" marT="34290" marB="34290" anchor="ctr"/>
                </a:tc>
                <a:extLst>
                  <a:ext uri="{0D108BD9-81ED-4DB2-BD59-A6C34878D82A}">
                    <a16:rowId xmlns:a16="http://schemas.microsoft.com/office/drawing/2014/main" val="113665957"/>
                  </a:ext>
                </a:extLst>
              </a:tr>
              <a:tr h="411151">
                <a:tc>
                  <a:txBody>
                    <a:bodyPr/>
                    <a:lstStyle/>
                    <a:p>
                      <a:pPr algn="ctr"/>
                      <a:r>
                        <a:rPr kumimoji="1" lang="ja-JP" altLang="en-US" sz="1800" dirty="0"/>
                        <a:t>活性化関数</a:t>
                      </a:r>
                    </a:p>
                  </a:txBody>
                  <a:tcPr marL="68580" marR="68580" marT="34290" marB="34290" anchor="ctr"/>
                </a:tc>
                <a:tc>
                  <a:txBody>
                    <a:bodyPr/>
                    <a:lstStyle/>
                    <a:p>
                      <a:pPr algn="ctr"/>
                      <a:r>
                        <a:rPr kumimoji="1" lang="en-US" altLang="ja-JP" sz="1600" b="1" dirty="0"/>
                        <a:t>tanh</a:t>
                      </a:r>
                      <a:endParaRPr kumimoji="1" lang="en-US" altLang="ja-JP" sz="1600" dirty="0"/>
                    </a:p>
                  </a:txBody>
                  <a:tcPr marL="68580" marR="68580" marT="34290" marB="34290" anchor="ctr"/>
                </a:tc>
                <a:extLst>
                  <a:ext uri="{0D108BD9-81ED-4DB2-BD59-A6C34878D82A}">
                    <a16:rowId xmlns:a16="http://schemas.microsoft.com/office/drawing/2014/main" val="4139072511"/>
                  </a:ext>
                </a:extLst>
              </a:tr>
              <a:tr h="356785">
                <a:tc>
                  <a:txBody>
                    <a:bodyPr/>
                    <a:lstStyle/>
                    <a:p>
                      <a:pPr algn="ctr"/>
                      <a:r>
                        <a:rPr kumimoji="1" lang="en-US" altLang="ja-JP" sz="1600" b="1" dirty="0"/>
                        <a:t>Dropout </a:t>
                      </a:r>
                      <a:r>
                        <a:rPr kumimoji="1" lang="ja-JP" altLang="en-US" sz="1600" b="1" dirty="0"/>
                        <a:t>率</a:t>
                      </a:r>
                    </a:p>
                  </a:txBody>
                  <a:tcPr marL="68580" marR="68580" marT="34290" marB="34290" anchor="ctr"/>
                </a:tc>
                <a:tc>
                  <a:txBody>
                    <a:bodyPr/>
                    <a:lstStyle/>
                    <a:p>
                      <a:pPr algn="ctr"/>
                      <a:r>
                        <a:rPr kumimoji="1" lang="en-US" altLang="ja-JP" sz="1600" b="1" dirty="0"/>
                        <a:t>0.2</a:t>
                      </a:r>
                    </a:p>
                  </a:txBody>
                  <a:tcPr marL="68580" marR="68580" marT="34290" marB="34290" anchor="ctr"/>
                </a:tc>
                <a:extLst>
                  <a:ext uri="{0D108BD9-81ED-4DB2-BD59-A6C34878D82A}">
                    <a16:rowId xmlns:a16="http://schemas.microsoft.com/office/drawing/2014/main" val="1490093720"/>
                  </a:ext>
                </a:extLst>
              </a:tr>
            </a:tbl>
          </a:graphicData>
        </a:graphic>
      </p:graphicFrame>
    </p:spTree>
    <p:extLst>
      <p:ext uri="{BB962C8B-B14F-4D97-AF65-F5344CB8AC3E}">
        <p14:creationId xmlns:p14="http://schemas.microsoft.com/office/powerpoint/2010/main" val="3472908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データ数 </a:t>
            </a:r>
            <a:r>
              <a:rPr lang="en-US" altLang="ja-JP" sz="4050" cap="none" dirty="0">
                <a:solidFill>
                  <a:schemeClr val="tx1"/>
                </a:solidFill>
              </a:rPr>
              <a:t>(</a:t>
            </a:r>
            <a:r>
              <a:rPr lang="ja-JP" altLang="en-US" sz="4050" cap="none" dirty="0">
                <a:solidFill>
                  <a:schemeClr val="tx1"/>
                </a:solidFill>
              </a:rPr>
              <a:t>キャプション</a:t>
            </a:r>
            <a:r>
              <a:rPr lang="en-US" altLang="ja-JP" sz="4050" cap="none" dirty="0">
                <a:solidFill>
                  <a:schemeClr val="tx1"/>
                </a:solidFill>
              </a:rPr>
              <a:t>)</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24ED46F1-DCD4-45EC-A0AC-EB5242E2E4D9}"/>
              </a:ext>
            </a:extLst>
          </p:cNvPr>
          <p:cNvSpPr>
            <a:spLocks noGrp="1"/>
          </p:cNvSpPr>
          <p:nvPr>
            <p:ph type="sldNum" sz="quarter" idx="12"/>
          </p:nvPr>
        </p:nvSpPr>
        <p:spPr/>
        <p:txBody>
          <a:bodyPr/>
          <a:lstStyle/>
          <a:p>
            <a:fld id="{84E5AB44-6C43-4864-84E5-D75B94A07FCF}" type="slidenum">
              <a:rPr kumimoji="1" lang="ja-JP" altLang="en-US" smtClean="0"/>
              <a:t>35</a:t>
            </a:fld>
            <a:endParaRPr kumimoji="1" lang="ja-JP" altLang="en-US"/>
          </a:p>
        </p:txBody>
      </p:sp>
      <p:graphicFrame>
        <p:nvGraphicFramePr>
          <p:cNvPr id="9" name="表 9">
            <a:extLst>
              <a:ext uri="{FF2B5EF4-FFF2-40B4-BE49-F238E27FC236}">
                <a16:creationId xmlns:a16="http://schemas.microsoft.com/office/drawing/2014/main" id="{0E7F627C-3640-42EE-B5AC-C69EC84349B9}"/>
              </a:ext>
            </a:extLst>
          </p:cNvPr>
          <p:cNvGraphicFramePr>
            <a:graphicFrameLocks noGrp="1"/>
          </p:cNvGraphicFramePr>
          <p:nvPr>
            <p:extLst>
              <p:ext uri="{D42A27DB-BD31-4B8C-83A1-F6EECF244321}">
                <p14:modId xmlns:p14="http://schemas.microsoft.com/office/powerpoint/2010/main" val="1811639074"/>
              </p:ext>
            </p:extLst>
          </p:nvPr>
        </p:nvGraphicFramePr>
        <p:xfrm>
          <a:off x="1522810" y="2190466"/>
          <a:ext cx="6157078" cy="2595880"/>
        </p:xfrm>
        <a:graphic>
          <a:graphicData uri="http://schemas.openxmlformats.org/drawingml/2006/table">
            <a:tbl>
              <a:tblPr firstRow="1" bandRow="1">
                <a:tableStyleId>{7DF18680-E054-41AD-8BC1-D1AEF772440D}</a:tableStyleId>
              </a:tblPr>
              <a:tblGrid>
                <a:gridCol w="1837078">
                  <a:extLst>
                    <a:ext uri="{9D8B030D-6E8A-4147-A177-3AD203B41FA5}">
                      <a16:colId xmlns:a16="http://schemas.microsoft.com/office/drawing/2014/main" val="2522279064"/>
                    </a:ext>
                  </a:extLst>
                </a:gridCol>
                <a:gridCol w="1440000">
                  <a:extLst>
                    <a:ext uri="{9D8B030D-6E8A-4147-A177-3AD203B41FA5}">
                      <a16:colId xmlns:a16="http://schemas.microsoft.com/office/drawing/2014/main" val="3548975505"/>
                    </a:ext>
                  </a:extLst>
                </a:gridCol>
                <a:gridCol w="1440000">
                  <a:extLst>
                    <a:ext uri="{9D8B030D-6E8A-4147-A177-3AD203B41FA5}">
                      <a16:colId xmlns:a16="http://schemas.microsoft.com/office/drawing/2014/main" val="1166931909"/>
                    </a:ext>
                  </a:extLst>
                </a:gridCol>
                <a:gridCol w="1440000">
                  <a:extLst>
                    <a:ext uri="{9D8B030D-6E8A-4147-A177-3AD203B41FA5}">
                      <a16:colId xmlns:a16="http://schemas.microsoft.com/office/drawing/2014/main" val="3915003830"/>
                    </a:ext>
                  </a:extLst>
                </a:gridCol>
              </a:tblGrid>
              <a:tr h="370840">
                <a:tc>
                  <a:txBody>
                    <a:bodyPr/>
                    <a:lstStyle/>
                    <a:p>
                      <a:pPr algn="l"/>
                      <a:r>
                        <a:rPr kumimoji="1" lang="en-US" altLang="ja-JP" dirty="0"/>
                        <a:t>label</a:t>
                      </a:r>
                      <a:endParaRPr kumimoji="1" lang="ja-JP" altLang="en-US" dirty="0"/>
                    </a:p>
                  </a:txBody>
                  <a:tcPr/>
                </a:tc>
                <a:tc>
                  <a:txBody>
                    <a:bodyPr/>
                    <a:lstStyle/>
                    <a:p>
                      <a:pPr algn="ctr"/>
                      <a:r>
                        <a:rPr kumimoji="1" lang="en-US" altLang="ja-JP" dirty="0"/>
                        <a:t>train</a:t>
                      </a:r>
                      <a:endParaRPr kumimoji="1" lang="ja-JP" altLang="en-US" dirty="0"/>
                    </a:p>
                  </a:txBody>
                  <a:tcPr/>
                </a:tc>
                <a:tc>
                  <a:txBody>
                    <a:bodyPr/>
                    <a:lstStyle/>
                    <a:p>
                      <a:pPr algn="ctr"/>
                      <a:r>
                        <a:rPr kumimoji="1" lang="en-US" altLang="ja-JP" dirty="0"/>
                        <a:t>validation</a:t>
                      </a:r>
                      <a:endParaRPr kumimoji="1" lang="ja-JP" altLang="en-US" dirty="0"/>
                    </a:p>
                  </a:txBody>
                  <a:tcPr/>
                </a:tc>
                <a:tc>
                  <a:txBody>
                    <a:bodyPr/>
                    <a:lstStyle/>
                    <a:p>
                      <a:pPr algn="ctr"/>
                      <a:r>
                        <a:rPr kumimoji="1" lang="en-US" altLang="ja-JP" dirty="0"/>
                        <a:t>test</a:t>
                      </a:r>
                      <a:endParaRPr kumimoji="1" lang="ja-JP" altLang="en-US" dirty="0"/>
                    </a:p>
                  </a:txBody>
                  <a:tcPr/>
                </a:tc>
                <a:extLst>
                  <a:ext uri="{0D108BD9-81ED-4DB2-BD59-A6C34878D82A}">
                    <a16:rowId xmlns:a16="http://schemas.microsoft.com/office/drawing/2014/main" val="1078340826"/>
                  </a:ext>
                </a:extLst>
              </a:tr>
              <a:tr h="370840">
                <a:tc>
                  <a:txBody>
                    <a:bodyPr/>
                    <a:lstStyle/>
                    <a:p>
                      <a:r>
                        <a:rPr kumimoji="1" lang="en-US" altLang="ja-JP" dirty="0"/>
                        <a:t>drinking</a:t>
                      </a:r>
                      <a:endParaRPr kumimoji="1" lang="ja-JP" altLang="en-US" dirty="0"/>
                    </a:p>
                  </a:txBody>
                  <a:tcPr/>
                </a:tc>
                <a:tc>
                  <a:txBody>
                    <a:bodyPr/>
                    <a:lstStyle/>
                    <a:p>
                      <a:pPr algn="ctr"/>
                      <a:r>
                        <a:rPr kumimoji="1" lang="en-US" altLang="ja-JP" dirty="0"/>
                        <a:t>646</a:t>
                      </a:r>
                      <a:endParaRPr kumimoji="1" lang="ja-JP" altLang="en-US" dirty="0"/>
                    </a:p>
                  </a:txBody>
                  <a:tcPr/>
                </a:tc>
                <a:tc>
                  <a:txBody>
                    <a:bodyPr/>
                    <a:lstStyle/>
                    <a:p>
                      <a:pPr algn="ctr"/>
                      <a:r>
                        <a:rPr kumimoji="1" lang="en-US" altLang="ja-JP" dirty="0"/>
                        <a:t>390</a:t>
                      </a:r>
                      <a:endParaRPr kumimoji="1" lang="ja-JP" altLang="en-US" dirty="0"/>
                    </a:p>
                  </a:txBody>
                  <a:tcPr/>
                </a:tc>
                <a:tc>
                  <a:txBody>
                    <a:bodyPr/>
                    <a:lstStyle/>
                    <a:p>
                      <a:pPr algn="ctr"/>
                      <a:r>
                        <a:rPr kumimoji="1" lang="en-US" altLang="ja-JP" dirty="0"/>
                        <a:t>268</a:t>
                      </a:r>
                      <a:endParaRPr kumimoji="1" lang="ja-JP" altLang="en-US" dirty="0"/>
                    </a:p>
                  </a:txBody>
                  <a:tcPr/>
                </a:tc>
                <a:extLst>
                  <a:ext uri="{0D108BD9-81ED-4DB2-BD59-A6C34878D82A}">
                    <a16:rowId xmlns:a16="http://schemas.microsoft.com/office/drawing/2014/main" val="3565660975"/>
                  </a:ext>
                </a:extLst>
              </a:tr>
              <a:tr h="370840">
                <a:tc>
                  <a:txBody>
                    <a:bodyPr/>
                    <a:lstStyle/>
                    <a:p>
                      <a:r>
                        <a:rPr kumimoji="1" lang="en-US" altLang="ja-JP" dirty="0"/>
                        <a:t>eating meal</a:t>
                      </a:r>
                      <a:endParaRPr kumimoji="1" lang="ja-JP" altLang="en-US" dirty="0"/>
                    </a:p>
                  </a:txBody>
                  <a:tcPr/>
                </a:tc>
                <a:tc>
                  <a:txBody>
                    <a:bodyPr/>
                    <a:lstStyle/>
                    <a:p>
                      <a:pPr algn="ctr"/>
                      <a:r>
                        <a:rPr kumimoji="1" lang="en-US" altLang="ja-JP" dirty="0"/>
                        <a:t>602</a:t>
                      </a:r>
                      <a:endParaRPr kumimoji="1" lang="ja-JP" altLang="en-US" dirty="0"/>
                    </a:p>
                  </a:txBody>
                  <a:tcPr/>
                </a:tc>
                <a:tc>
                  <a:txBody>
                    <a:bodyPr/>
                    <a:lstStyle/>
                    <a:p>
                      <a:pPr algn="ctr"/>
                      <a:r>
                        <a:rPr kumimoji="1" lang="en-US" altLang="ja-JP" dirty="0"/>
                        <a:t>345</a:t>
                      </a:r>
                      <a:endParaRPr kumimoji="1" lang="ja-JP" altLang="en-US" dirty="0"/>
                    </a:p>
                  </a:txBody>
                  <a:tcPr/>
                </a:tc>
                <a:tc>
                  <a:txBody>
                    <a:bodyPr/>
                    <a:lstStyle/>
                    <a:p>
                      <a:pPr algn="ctr"/>
                      <a:r>
                        <a:rPr kumimoji="1" lang="en-US" altLang="ja-JP" dirty="0"/>
                        <a:t>256</a:t>
                      </a:r>
                      <a:endParaRPr kumimoji="1" lang="ja-JP" altLang="en-US" dirty="0"/>
                    </a:p>
                  </a:txBody>
                  <a:tcPr/>
                </a:tc>
                <a:extLst>
                  <a:ext uri="{0D108BD9-81ED-4DB2-BD59-A6C34878D82A}">
                    <a16:rowId xmlns:a16="http://schemas.microsoft.com/office/drawing/2014/main" val="3487515156"/>
                  </a:ext>
                </a:extLst>
              </a:tr>
              <a:tr h="370840">
                <a:tc>
                  <a:txBody>
                    <a:bodyPr/>
                    <a:lstStyle/>
                    <a:p>
                      <a:r>
                        <a:rPr kumimoji="1" lang="en-US" altLang="ja-JP" dirty="0"/>
                        <a:t>washing face</a:t>
                      </a:r>
                      <a:endParaRPr kumimoji="1" lang="ja-JP" altLang="en-US" dirty="0"/>
                    </a:p>
                  </a:txBody>
                  <a:tcPr/>
                </a:tc>
                <a:tc>
                  <a:txBody>
                    <a:bodyPr/>
                    <a:lstStyle/>
                    <a:p>
                      <a:pPr algn="ctr"/>
                      <a:r>
                        <a:rPr kumimoji="1" lang="en-US" altLang="ja-JP" dirty="0"/>
                        <a:t>252</a:t>
                      </a:r>
                      <a:endParaRPr kumimoji="1" lang="ja-JP" altLang="en-US" dirty="0"/>
                    </a:p>
                  </a:txBody>
                  <a:tcPr/>
                </a:tc>
                <a:tc>
                  <a:txBody>
                    <a:bodyPr/>
                    <a:lstStyle/>
                    <a:p>
                      <a:pPr algn="ctr"/>
                      <a:r>
                        <a:rPr kumimoji="1" lang="en-US" altLang="ja-JP" dirty="0"/>
                        <a:t>143</a:t>
                      </a:r>
                      <a:endParaRPr kumimoji="1" lang="ja-JP" altLang="en-US" dirty="0"/>
                    </a:p>
                  </a:txBody>
                  <a:tcPr/>
                </a:tc>
                <a:tc>
                  <a:txBody>
                    <a:bodyPr/>
                    <a:lstStyle/>
                    <a:p>
                      <a:pPr algn="ctr"/>
                      <a:r>
                        <a:rPr kumimoji="1" lang="en-US" altLang="ja-JP" dirty="0"/>
                        <a:t>82</a:t>
                      </a:r>
                      <a:endParaRPr kumimoji="1" lang="ja-JP" altLang="en-US" dirty="0"/>
                    </a:p>
                  </a:txBody>
                  <a:tcPr/>
                </a:tc>
                <a:extLst>
                  <a:ext uri="{0D108BD9-81ED-4DB2-BD59-A6C34878D82A}">
                    <a16:rowId xmlns:a16="http://schemas.microsoft.com/office/drawing/2014/main" val="268615639"/>
                  </a:ext>
                </a:extLst>
              </a:tr>
              <a:tr h="370840">
                <a:tc>
                  <a:txBody>
                    <a:bodyPr/>
                    <a:lstStyle/>
                    <a:p>
                      <a:r>
                        <a:rPr kumimoji="1" lang="en-US" altLang="ja-JP" dirty="0"/>
                        <a:t>gardening</a:t>
                      </a:r>
                      <a:endParaRPr kumimoji="1" lang="ja-JP" altLang="en-US" dirty="0"/>
                    </a:p>
                  </a:txBody>
                  <a:tcPr/>
                </a:tc>
                <a:tc>
                  <a:txBody>
                    <a:bodyPr/>
                    <a:lstStyle/>
                    <a:p>
                      <a:pPr algn="ctr"/>
                      <a:r>
                        <a:rPr kumimoji="1" lang="en-US" altLang="ja-JP" dirty="0"/>
                        <a:t>1005</a:t>
                      </a:r>
                      <a:endParaRPr kumimoji="1" lang="ja-JP" altLang="en-US" dirty="0"/>
                    </a:p>
                  </a:txBody>
                  <a:tcPr/>
                </a:tc>
                <a:tc>
                  <a:txBody>
                    <a:bodyPr/>
                    <a:lstStyle/>
                    <a:p>
                      <a:pPr algn="ctr"/>
                      <a:r>
                        <a:rPr kumimoji="1" lang="en-US" altLang="ja-JP" dirty="0"/>
                        <a:t>623</a:t>
                      </a:r>
                      <a:endParaRPr kumimoji="1" lang="ja-JP" altLang="en-US" dirty="0"/>
                    </a:p>
                  </a:txBody>
                  <a:tcPr/>
                </a:tc>
                <a:tc>
                  <a:txBody>
                    <a:bodyPr/>
                    <a:lstStyle/>
                    <a:p>
                      <a:pPr algn="ctr"/>
                      <a:r>
                        <a:rPr kumimoji="1" lang="en-US" altLang="ja-JP" dirty="0"/>
                        <a:t>416</a:t>
                      </a:r>
                      <a:endParaRPr kumimoji="1" lang="ja-JP" altLang="en-US" dirty="0"/>
                    </a:p>
                  </a:txBody>
                  <a:tcPr/>
                </a:tc>
                <a:extLst>
                  <a:ext uri="{0D108BD9-81ED-4DB2-BD59-A6C34878D82A}">
                    <a16:rowId xmlns:a16="http://schemas.microsoft.com/office/drawing/2014/main" val="1810079866"/>
                  </a:ext>
                </a:extLst>
              </a:tr>
              <a:tr h="370840">
                <a:tc>
                  <a:txBody>
                    <a:bodyPr/>
                    <a:lstStyle/>
                    <a:p>
                      <a:r>
                        <a:rPr kumimoji="1" lang="en-US" altLang="ja-JP" dirty="0"/>
                        <a:t>fighting</a:t>
                      </a:r>
                      <a:endParaRPr kumimoji="1" lang="ja-JP" altLang="en-US" dirty="0"/>
                    </a:p>
                  </a:txBody>
                  <a:tcPr>
                    <a:lnB w="38100" cap="flat" cmpd="sng" algn="ctr">
                      <a:solidFill>
                        <a:schemeClr val="bg1">
                          <a:lumMod val="65000"/>
                          <a:lumOff val="35000"/>
                        </a:schemeClr>
                      </a:solidFill>
                      <a:prstDash val="solid"/>
                      <a:round/>
                      <a:headEnd type="none" w="med" len="med"/>
                      <a:tailEnd type="none" w="med" len="med"/>
                    </a:lnB>
                  </a:tcPr>
                </a:tc>
                <a:tc>
                  <a:txBody>
                    <a:bodyPr/>
                    <a:lstStyle/>
                    <a:p>
                      <a:pPr algn="ctr"/>
                      <a:r>
                        <a:rPr kumimoji="1" lang="en-US" altLang="ja-JP" dirty="0"/>
                        <a:t>1042</a:t>
                      </a:r>
                      <a:endParaRPr kumimoji="1" lang="ja-JP" altLang="en-US" dirty="0"/>
                    </a:p>
                  </a:txBody>
                  <a:tcPr>
                    <a:lnB w="38100" cap="flat" cmpd="sng" algn="ctr">
                      <a:solidFill>
                        <a:schemeClr val="bg1">
                          <a:lumMod val="65000"/>
                          <a:lumOff val="35000"/>
                        </a:schemeClr>
                      </a:solidFill>
                      <a:prstDash val="solid"/>
                      <a:round/>
                      <a:headEnd type="none" w="med" len="med"/>
                      <a:tailEnd type="none" w="med" len="med"/>
                    </a:lnB>
                  </a:tcPr>
                </a:tc>
                <a:tc>
                  <a:txBody>
                    <a:bodyPr/>
                    <a:lstStyle/>
                    <a:p>
                      <a:pPr algn="ctr"/>
                      <a:r>
                        <a:rPr kumimoji="1" lang="en-US" altLang="ja-JP" dirty="0"/>
                        <a:t>628</a:t>
                      </a:r>
                      <a:endParaRPr kumimoji="1" lang="ja-JP" altLang="en-US" dirty="0"/>
                    </a:p>
                  </a:txBody>
                  <a:tcPr>
                    <a:lnB w="38100" cap="flat" cmpd="sng" algn="ctr">
                      <a:solidFill>
                        <a:schemeClr val="bg1">
                          <a:lumMod val="65000"/>
                          <a:lumOff val="35000"/>
                        </a:schemeClr>
                      </a:solidFill>
                      <a:prstDash val="solid"/>
                      <a:round/>
                      <a:headEnd type="none" w="med" len="med"/>
                      <a:tailEnd type="none" w="med" len="med"/>
                    </a:lnB>
                  </a:tcPr>
                </a:tc>
                <a:tc>
                  <a:txBody>
                    <a:bodyPr/>
                    <a:lstStyle/>
                    <a:p>
                      <a:pPr algn="ctr"/>
                      <a:r>
                        <a:rPr kumimoji="1" lang="en-US" altLang="ja-JP" dirty="0"/>
                        <a:t>398</a:t>
                      </a:r>
                      <a:endParaRPr kumimoji="1" lang="ja-JP" altLang="en-US" dirty="0"/>
                    </a:p>
                  </a:txBody>
                  <a:tcPr>
                    <a:lnB w="38100" cap="flat" cmpd="sng" algn="ctr">
                      <a:solidFill>
                        <a:schemeClr val="bg1">
                          <a:lumMod val="65000"/>
                          <a:lumOff val="35000"/>
                        </a:schemeClr>
                      </a:solidFill>
                      <a:prstDash val="solid"/>
                      <a:round/>
                      <a:headEnd type="none" w="med" len="med"/>
                      <a:tailEnd type="none" w="med" len="med"/>
                    </a:lnB>
                  </a:tcPr>
                </a:tc>
                <a:extLst>
                  <a:ext uri="{0D108BD9-81ED-4DB2-BD59-A6C34878D82A}">
                    <a16:rowId xmlns:a16="http://schemas.microsoft.com/office/drawing/2014/main" val="1518062860"/>
                  </a:ext>
                </a:extLst>
              </a:tr>
              <a:tr h="370840">
                <a:tc>
                  <a:txBody>
                    <a:bodyPr/>
                    <a:lstStyle/>
                    <a:p>
                      <a:r>
                        <a:rPr kumimoji="1" lang="ja-JP" altLang="en-US" dirty="0"/>
                        <a:t>合計</a:t>
                      </a:r>
                    </a:p>
                  </a:txBody>
                  <a:tcPr>
                    <a:lnT w="38100" cap="flat" cmpd="sng" algn="ctr">
                      <a:solidFill>
                        <a:schemeClr val="bg1">
                          <a:lumMod val="65000"/>
                          <a:lumOff val="35000"/>
                        </a:schemeClr>
                      </a:solidFill>
                      <a:prstDash val="solid"/>
                      <a:round/>
                      <a:headEnd type="none" w="med" len="med"/>
                      <a:tailEnd type="none" w="med" len="med"/>
                    </a:lnT>
                  </a:tcPr>
                </a:tc>
                <a:tc>
                  <a:txBody>
                    <a:bodyPr/>
                    <a:lstStyle/>
                    <a:p>
                      <a:pPr algn="ctr"/>
                      <a:r>
                        <a:rPr kumimoji="1" lang="en-US" altLang="ja-JP" dirty="0"/>
                        <a:t>3547 (</a:t>
                      </a:r>
                      <a:r>
                        <a:rPr kumimoji="1" lang="en-US" altLang="ja-JP" b="1" dirty="0"/>
                        <a:t>50%</a:t>
                      </a:r>
                      <a:r>
                        <a:rPr kumimoji="1" lang="en-US" altLang="ja-JP" dirty="0"/>
                        <a:t>)</a:t>
                      </a:r>
                      <a:endParaRPr kumimoji="1" lang="ja-JP" altLang="en-US" dirty="0"/>
                    </a:p>
                  </a:txBody>
                  <a:tcPr>
                    <a:lnT w="38100" cap="flat" cmpd="sng" algn="ctr">
                      <a:solidFill>
                        <a:schemeClr val="bg1">
                          <a:lumMod val="65000"/>
                          <a:lumOff val="35000"/>
                        </a:schemeClr>
                      </a:solidFill>
                      <a:prstDash val="solid"/>
                      <a:round/>
                      <a:headEnd type="none" w="med" len="med"/>
                      <a:tailEnd type="none" w="med" len="med"/>
                    </a:lnT>
                  </a:tcPr>
                </a:tc>
                <a:tc>
                  <a:txBody>
                    <a:bodyPr/>
                    <a:lstStyle/>
                    <a:p>
                      <a:pPr algn="ctr"/>
                      <a:r>
                        <a:rPr kumimoji="1" lang="en-US" altLang="ja-JP" dirty="0"/>
                        <a:t>2129 (</a:t>
                      </a:r>
                      <a:r>
                        <a:rPr kumimoji="1" lang="en-US" altLang="ja-JP" b="1" dirty="0"/>
                        <a:t>30%</a:t>
                      </a:r>
                      <a:r>
                        <a:rPr kumimoji="1" lang="en-US" altLang="ja-JP" dirty="0"/>
                        <a:t>)</a:t>
                      </a:r>
                      <a:endParaRPr kumimoji="1" lang="ja-JP" altLang="en-US" dirty="0"/>
                    </a:p>
                  </a:txBody>
                  <a:tcPr>
                    <a:lnT w="38100" cap="flat" cmpd="sng" algn="ctr">
                      <a:solidFill>
                        <a:schemeClr val="bg1">
                          <a:lumMod val="65000"/>
                          <a:lumOff val="35000"/>
                        </a:schemeClr>
                      </a:solidFill>
                      <a:prstDash val="solid"/>
                      <a:round/>
                      <a:headEnd type="none" w="med" len="med"/>
                      <a:tailEnd type="none" w="med" len="med"/>
                    </a:lnT>
                  </a:tcPr>
                </a:tc>
                <a:tc>
                  <a:txBody>
                    <a:bodyPr/>
                    <a:lstStyle/>
                    <a:p>
                      <a:pPr algn="ctr"/>
                      <a:r>
                        <a:rPr kumimoji="1" lang="en-US" altLang="ja-JP" dirty="0"/>
                        <a:t>1420 (</a:t>
                      </a:r>
                      <a:r>
                        <a:rPr kumimoji="1" lang="en-US" altLang="ja-JP" b="1" dirty="0"/>
                        <a:t>20%</a:t>
                      </a:r>
                      <a:r>
                        <a:rPr kumimoji="1" lang="en-US" altLang="ja-JP" dirty="0"/>
                        <a:t>)</a:t>
                      </a:r>
                      <a:endParaRPr kumimoji="1" lang="ja-JP" altLang="en-US" dirty="0"/>
                    </a:p>
                  </a:txBody>
                  <a:tcPr>
                    <a:lnT w="38100" cap="flat" cmpd="sng" algn="ctr">
                      <a:solidFill>
                        <a:schemeClr val="bg1">
                          <a:lumMod val="65000"/>
                          <a:lumOff val="35000"/>
                        </a:schemeClr>
                      </a:solidFill>
                      <a:prstDash val="solid"/>
                      <a:round/>
                      <a:headEnd type="none" w="med" len="med"/>
                      <a:tailEnd type="none" w="med" len="med"/>
                    </a:lnT>
                  </a:tcPr>
                </a:tc>
                <a:extLst>
                  <a:ext uri="{0D108BD9-81ED-4DB2-BD59-A6C34878D82A}">
                    <a16:rowId xmlns:a16="http://schemas.microsoft.com/office/drawing/2014/main" val="1924032612"/>
                  </a:ext>
                </a:extLst>
              </a:tr>
            </a:tbl>
          </a:graphicData>
        </a:graphic>
      </p:graphicFrame>
    </p:spTree>
    <p:extLst>
      <p:ext uri="{BB962C8B-B14F-4D97-AF65-F5344CB8AC3E}">
        <p14:creationId xmlns:p14="http://schemas.microsoft.com/office/powerpoint/2010/main" val="41223474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36</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4195165714"/>
              </p:ext>
            </p:extLst>
          </p:nvPr>
        </p:nvGraphicFramePr>
        <p:xfrm>
          <a:off x="2211197" y="2127191"/>
          <a:ext cx="4719225" cy="2603617"/>
        </p:xfrm>
        <a:graphic>
          <a:graphicData uri="http://schemas.openxmlformats.org/drawingml/2006/table">
            <a:tbl>
              <a:tblPr firstRow="1" lastRow="1" bandRow="1">
                <a:tableStyleId>{BDBED569-4797-4DF1-A0F4-6AAB3CD982D8}</a:tableStyleId>
              </a:tblPr>
              <a:tblGrid>
                <a:gridCol w="2311291">
                  <a:extLst>
                    <a:ext uri="{9D8B030D-6E8A-4147-A177-3AD203B41FA5}">
                      <a16:colId xmlns:a16="http://schemas.microsoft.com/office/drawing/2014/main" val="498377033"/>
                    </a:ext>
                  </a:extLst>
                </a:gridCol>
                <a:gridCol w="1203967">
                  <a:extLst>
                    <a:ext uri="{9D8B030D-6E8A-4147-A177-3AD203B41FA5}">
                      <a16:colId xmlns:a16="http://schemas.microsoft.com/office/drawing/2014/main" val="3744778616"/>
                    </a:ext>
                  </a:extLst>
                </a:gridCol>
                <a:gridCol w="1203967">
                  <a:extLst>
                    <a:ext uri="{9D8B030D-6E8A-4147-A177-3AD203B41FA5}">
                      <a16:colId xmlns:a16="http://schemas.microsoft.com/office/drawing/2014/main" val="275125406"/>
                    </a:ext>
                  </a:extLst>
                </a:gridCol>
              </a:tblGrid>
              <a:tr h="599947">
                <a:tc rowSpan="3">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81">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 </a:t>
                      </a:r>
                      <a:r>
                        <a:rPr kumimoji="1" lang="ja-JP" altLang="en-US" sz="1800" b="1" dirty="0">
                          <a:solidFill>
                            <a:schemeClr val="tx1"/>
                          </a:solidFill>
                        </a:rPr>
                        <a:t>値 </a:t>
                      </a:r>
                      <a:r>
                        <a:rPr kumimoji="1" lang="en-US" altLang="ja-JP" sz="1800" b="1" dirty="0">
                          <a:solidFill>
                            <a:schemeClr val="tx1"/>
                          </a:solidFill>
                        </a:rPr>
                        <a:t>(macro)</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225">
                <a:tc vMerge="1">
                  <a:txBody>
                    <a:bodyPr/>
                    <a:lstStyle/>
                    <a:p>
                      <a:pPr algn="ctr"/>
                      <a:endParaRPr kumimoji="1" lang="ja-JP" altLang="en-US" sz="2400" b="1" dirty="0"/>
                    </a:p>
                  </a:txBody>
                  <a:tcPr marL="68580" marR="68580" marT="34290" marB="34290" anchor="ctr"/>
                </a:tc>
                <a:tc>
                  <a:txBody>
                    <a:bodyPr/>
                    <a:lstStyle/>
                    <a:p>
                      <a:pPr algn="ctr"/>
                      <a:r>
                        <a:rPr kumimoji="1" lang="en-US" altLang="ja-JP" sz="2800" b="1" u="none" dirty="0">
                          <a:solidFill>
                            <a:schemeClr val="tx1"/>
                          </a:solidFill>
                        </a:rPr>
                        <a:t>0.761</a:t>
                      </a:r>
                      <a:endParaRPr kumimoji="1" lang="ja-JP" altLang="en-US" sz="2800" b="1" u="none" dirty="0">
                        <a:solidFill>
                          <a:schemeClr val="tx1"/>
                        </a:solidFill>
                      </a:endParaRPr>
                    </a:p>
                  </a:txBody>
                  <a:tcPr marL="68580" marR="68580" marT="34290" marB="34290" anchor="ctr"/>
                </a:tc>
                <a:tc>
                  <a:txBody>
                    <a:bodyPr/>
                    <a:lstStyle/>
                    <a:p>
                      <a:pPr algn="ctr"/>
                      <a:r>
                        <a:rPr kumimoji="1" lang="en-US" altLang="ja-JP" sz="2800" b="1" u="none" dirty="0">
                          <a:solidFill>
                            <a:schemeClr val="tx1"/>
                          </a:solidFill>
                        </a:rPr>
                        <a:t>0.769</a:t>
                      </a:r>
                      <a:endParaRPr kumimoji="1" lang="ja-JP" altLang="en-US" sz="28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693225">
                <a:tc>
                  <a:txBody>
                    <a:bodyPr/>
                    <a:lstStyle/>
                    <a:p>
                      <a:pPr algn="ctr"/>
                      <a:r>
                        <a:rPr kumimoji="1" lang="ja-JP" altLang="en-US" sz="2400" b="1" dirty="0"/>
                        <a:t>ベースライン</a:t>
                      </a:r>
                    </a:p>
                  </a:txBody>
                  <a:tcPr marL="68580" marR="68580" marT="34290" marB="34290" anchor="ctr"/>
                </a:tc>
                <a:tc>
                  <a:txBody>
                    <a:bodyPr/>
                    <a:lstStyle/>
                    <a:p>
                      <a:pPr algn="ctr"/>
                      <a:r>
                        <a:rPr kumimoji="1" lang="en-US" altLang="ja-JP" sz="2800" dirty="0"/>
                        <a:t>0.200</a:t>
                      </a:r>
                      <a:endParaRPr kumimoji="1" lang="ja-JP" altLang="en-US" sz="2800" dirty="0"/>
                    </a:p>
                  </a:txBody>
                  <a:tcPr marL="68580" marR="68580" marT="34290" marB="34290" anchor="ctr"/>
                </a:tc>
                <a:tc>
                  <a:txBody>
                    <a:bodyPr/>
                    <a:lstStyle/>
                    <a:p>
                      <a:pPr algn="ctr"/>
                      <a:r>
                        <a:rPr kumimoji="1" lang="en-US" altLang="ja-JP" sz="2800" dirty="0"/>
                        <a:t>-</a:t>
                      </a:r>
                      <a:endParaRPr kumimoji="1" lang="ja-JP" altLang="en-US" sz="2800" dirty="0"/>
                    </a:p>
                  </a:txBody>
                  <a:tcPr marL="68580" marR="68580" marT="34290" marB="34290" anchor="ctr"/>
                </a:tc>
                <a:extLst>
                  <a:ext uri="{0D108BD9-81ED-4DB2-BD59-A6C34878D82A}">
                    <a16:rowId xmlns:a16="http://schemas.microsoft.com/office/drawing/2014/main" val="2521943963"/>
                  </a:ext>
                </a:extLst>
              </a:tr>
            </a:tbl>
          </a:graphicData>
        </a:graphic>
      </p:graphicFrame>
      <p:sp>
        <p:nvSpPr>
          <p:cNvPr id="8" name="タイトル 1">
            <a:extLst>
              <a:ext uri="{FF2B5EF4-FFF2-40B4-BE49-F238E27FC236}">
                <a16:creationId xmlns:a16="http://schemas.microsoft.com/office/drawing/2014/main" id="{8F902913-846D-41E3-B30F-6FDB3E148796}"/>
              </a:ext>
            </a:extLst>
          </p:cNvPr>
          <p:cNvSpPr txBox="1">
            <a:spLocks/>
          </p:cNvSpPr>
          <p:nvPr/>
        </p:nvSpPr>
        <p:spPr>
          <a:xfrm>
            <a:off x="856061" y="654883"/>
            <a:ext cx="7611664" cy="820024"/>
          </a:xfrm>
          <a:prstGeom prst="rect">
            <a:avLst/>
          </a:prstGeom>
        </p:spPr>
        <p:txBody>
          <a:bodyPr vert="horz" lIns="91440" tIns="45720" rIns="91440" bIns="45720" rtlCol="0" anchor="ctr">
            <a:noAutofit/>
          </a:bodyPr>
          <a:lstStyle>
            <a:lvl1pPr algn="l" defTabSz="457200" rtl="0" eaLnBrk="1" latinLnBrk="0" hangingPunct="1">
              <a:spcBef>
                <a:spcPct val="0"/>
              </a:spcBef>
              <a:buNone/>
              <a:defRPr kumimoji="1" sz="2800" kern="1200" cap="none" baseline="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3000" dirty="0">
                <a:solidFill>
                  <a:schemeClr val="tx1">
                    <a:lumMod val="95000"/>
                  </a:schemeClr>
                </a:solidFill>
              </a:rPr>
              <a:t>キャプションを入力とする動作ラベル識別</a:t>
            </a:r>
            <a:endParaRPr lang="en-US" altLang="ja-JP" sz="3000" dirty="0">
              <a:solidFill>
                <a:schemeClr val="tx1">
                  <a:lumMod val="95000"/>
                </a:schemeClr>
              </a:solidFill>
            </a:endParaRPr>
          </a:p>
        </p:txBody>
      </p:sp>
    </p:spTree>
    <p:extLst>
      <p:ext uri="{BB962C8B-B14F-4D97-AF65-F5344CB8AC3E}">
        <p14:creationId xmlns:p14="http://schemas.microsoft.com/office/powerpoint/2010/main" val="12371158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37</a:t>
            </a:fld>
            <a:endParaRPr kumimoji="1" lang="ja-JP" altLang="en-US"/>
          </a:p>
        </p:txBody>
      </p:sp>
      <p:sp>
        <p:nvSpPr>
          <p:cNvPr id="8" name="タイトル 1">
            <a:extLst>
              <a:ext uri="{FF2B5EF4-FFF2-40B4-BE49-F238E27FC236}">
                <a16:creationId xmlns:a16="http://schemas.microsoft.com/office/drawing/2014/main" id="{8F902913-846D-41E3-B30F-6FDB3E148796}"/>
              </a:ext>
            </a:extLst>
          </p:cNvPr>
          <p:cNvSpPr txBox="1">
            <a:spLocks/>
          </p:cNvSpPr>
          <p:nvPr/>
        </p:nvSpPr>
        <p:spPr>
          <a:xfrm>
            <a:off x="856061" y="654883"/>
            <a:ext cx="7611664" cy="820024"/>
          </a:xfrm>
          <a:prstGeom prst="rect">
            <a:avLst/>
          </a:prstGeom>
        </p:spPr>
        <p:txBody>
          <a:bodyPr vert="horz" lIns="91440" tIns="45720" rIns="91440" bIns="45720" rtlCol="0" anchor="ctr">
            <a:noAutofit/>
          </a:bodyPr>
          <a:lstStyle>
            <a:lvl1pPr algn="l" defTabSz="457200" rtl="0" eaLnBrk="1" latinLnBrk="0" hangingPunct="1">
              <a:spcBef>
                <a:spcPct val="0"/>
              </a:spcBef>
              <a:buNone/>
              <a:defRPr kumimoji="1" sz="2800" kern="1200" cap="none" baseline="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3000" dirty="0">
                <a:solidFill>
                  <a:schemeClr val="tx1">
                    <a:lumMod val="95000"/>
                  </a:schemeClr>
                </a:solidFill>
              </a:rPr>
              <a:t>キャプションを入力とする</a:t>
            </a:r>
            <a:r>
              <a:rPr lang="ja-JP" altLang="en-US" sz="3000" dirty="0"/>
              <a:t>動作</a:t>
            </a:r>
            <a:r>
              <a:rPr lang="ja-JP" altLang="en-US" sz="3000" dirty="0">
                <a:solidFill>
                  <a:schemeClr val="tx1">
                    <a:lumMod val="95000"/>
                  </a:schemeClr>
                </a:solidFill>
              </a:rPr>
              <a:t>ラベル識別</a:t>
            </a:r>
            <a:endParaRPr lang="en-US" altLang="ja-JP" sz="3000" dirty="0">
              <a:solidFill>
                <a:schemeClr val="tx1">
                  <a:lumMod val="95000"/>
                </a:schemeClr>
              </a:solidFill>
            </a:endParaRPr>
          </a:p>
        </p:txBody>
      </p:sp>
      <p:pic>
        <p:nvPicPr>
          <p:cNvPr id="3" name="図 2" descr="グラフ&#10;&#10;自動的に生成された説明">
            <a:extLst>
              <a:ext uri="{FF2B5EF4-FFF2-40B4-BE49-F238E27FC236}">
                <a16:creationId xmlns:a16="http://schemas.microsoft.com/office/drawing/2014/main" id="{FD970E4E-CDCC-4307-8EF9-C4DB508E58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1875" y="1765005"/>
            <a:ext cx="3294059" cy="2196039"/>
          </a:xfrm>
          <a:prstGeom prst="rect">
            <a:avLst/>
          </a:prstGeom>
        </p:spPr>
      </p:pic>
      <p:pic>
        <p:nvPicPr>
          <p:cNvPr id="6" name="図 5" descr="グラフ&#10;&#10;自動的に生成された説明">
            <a:extLst>
              <a:ext uri="{FF2B5EF4-FFF2-40B4-BE49-F238E27FC236}">
                <a16:creationId xmlns:a16="http://schemas.microsoft.com/office/drawing/2014/main" id="{DDE89BC4-DF58-4FE3-8443-73DD77F64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8068" y="1765004"/>
            <a:ext cx="3294059" cy="2196039"/>
          </a:xfrm>
          <a:prstGeom prst="rect">
            <a:avLst/>
          </a:prstGeom>
        </p:spPr>
      </p:pic>
      <p:pic>
        <p:nvPicPr>
          <p:cNvPr id="10" name="図 9" descr="グラフ&#10;&#10;自動的に生成された説明">
            <a:extLst>
              <a:ext uri="{FF2B5EF4-FFF2-40B4-BE49-F238E27FC236}">
                <a16:creationId xmlns:a16="http://schemas.microsoft.com/office/drawing/2014/main" id="{C6A6C116-8692-4AA7-9B63-8EE11A9054D7}"/>
              </a:ext>
            </a:extLst>
          </p:cNvPr>
          <p:cNvPicPr>
            <a:picLocks noChangeAspect="1"/>
          </p:cNvPicPr>
          <p:nvPr/>
        </p:nvPicPr>
        <p:blipFill rotWithShape="1">
          <a:blip r:embed="rId5">
            <a:extLst>
              <a:ext uri="{28A0092B-C50C-407E-A947-70E740481C1C}">
                <a14:useLocalDpi xmlns:a14="http://schemas.microsoft.com/office/drawing/2010/main" val="0"/>
              </a:ext>
            </a:extLst>
          </a:blip>
          <a:srcRect b="2281"/>
          <a:stretch/>
        </p:blipFill>
        <p:spPr>
          <a:xfrm>
            <a:off x="1121875" y="4035768"/>
            <a:ext cx="3294060" cy="2757838"/>
          </a:xfrm>
          <a:prstGeom prst="rect">
            <a:avLst/>
          </a:prstGeom>
        </p:spPr>
      </p:pic>
    </p:spTree>
    <p:extLst>
      <p:ext uri="{BB962C8B-B14F-4D97-AF65-F5344CB8AC3E}">
        <p14:creationId xmlns:p14="http://schemas.microsoft.com/office/powerpoint/2010/main" val="3111640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CE705A6C-CFDB-4C3F-AF2F-AB4B66C7BB11}"/>
              </a:ext>
            </a:extLst>
          </p:cNvPr>
          <p:cNvSpPr/>
          <p:nvPr/>
        </p:nvSpPr>
        <p:spPr>
          <a:xfrm>
            <a:off x="1" y="1510749"/>
            <a:ext cx="9144000" cy="53472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kumimoji="1" lang="en-US" altLang="ja-JP" sz="3600" cap="none" dirty="0" err="1">
                <a:solidFill>
                  <a:schemeClr val="tx1"/>
                </a:solidFill>
              </a:rPr>
              <a:t>SpecAugment</a:t>
            </a:r>
            <a:r>
              <a:rPr kumimoji="1" lang="en-US" altLang="ja-JP" sz="3600" cap="none" dirty="0">
                <a:solidFill>
                  <a:schemeClr val="tx1"/>
                </a:solidFill>
              </a:rPr>
              <a:t> [Time Warping]</a:t>
            </a:r>
            <a:endParaRPr kumimoji="1" lang="ja-JP" altLang="en-US" sz="3600" cap="none"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38</a:t>
            </a:fld>
            <a:endParaRPr kumimoji="1" lang="ja-JP" altLang="en-US" dirty="0"/>
          </a:p>
        </p:txBody>
      </p:sp>
      <p:pic>
        <p:nvPicPr>
          <p:cNvPr id="6" name="図 5" descr="背景パターン が含まれている画像&#10;&#10;自動的に生成された説明">
            <a:extLst>
              <a:ext uri="{FF2B5EF4-FFF2-40B4-BE49-F238E27FC236}">
                <a16:creationId xmlns:a16="http://schemas.microsoft.com/office/drawing/2014/main" id="{48298254-1C00-434E-8E01-2BBFBD22CA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309853"/>
            <a:ext cx="4030998" cy="3591253"/>
          </a:xfrm>
          <a:prstGeom prst="rect">
            <a:avLst/>
          </a:prstGeom>
        </p:spPr>
      </p:pic>
      <p:pic>
        <p:nvPicPr>
          <p:cNvPr id="9" name="図 8" descr="ダイアグラム&#10;&#10;自動的に生成された説明">
            <a:extLst>
              <a:ext uri="{FF2B5EF4-FFF2-40B4-BE49-F238E27FC236}">
                <a16:creationId xmlns:a16="http://schemas.microsoft.com/office/drawing/2014/main" id="{E7AA8E5C-86A8-4AAE-856C-3439D06092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089" y="1880680"/>
            <a:ext cx="4273823" cy="4607390"/>
          </a:xfrm>
          <a:prstGeom prst="rect">
            <a:avLst/>
          </a:prstGeom>
        </p:spPr>
      </p:pic>
    </p:spTree>
    <p:extLst>
      <p:ext uri="{BB962C8B-B14F-4D97-AF65-F5344CB8AC3E}">
        <p14:creationId xmlns:p14="http://schemas.microsoft.com/office/powerpoint/2010/main" val="26197730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VGG</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39</a:t>
            </a:fld>
            <a:endParaRPr kumimoji="1" lang="ja-JP" altLang="en-US" dirty="0"/>
          </a:p>
        </p:txBody>
      </p:sp>
      <p:sp>
        <p:nvSpPr>
          <p:cNvPr id="11" name="テキスト ボックス 10">
            <a:extLst>
              <a:ext uri="{FF2B5EF4-FFF2-40B4-BE49-F238E27FC236}">
                <a16:creationId xmlns:a16="http://schemas.microsoft.com/office/drawing/2014/main" id="{C530F742-CAC8-4545-8C3B-989F32F80248}"/>
              </a:ext>
            </a:extLst>
          </p:cNvPr>
          <p:cNvSpPr txBox="1"/>
          <p:nvPr/>
        </p:nvSpPr>
        <p:spPr>
          <a:xfrm>
            <a:off x="813315" y="1510748"/>
            <a:ext cx="7589005" cy="3908762"/>
          </a:xfrm>
          <a:prstGeom prst="rect">
            <a:avLst/>
          </a:prstGeom>
          <a:noFill/>
        </p:spPr>
        <p:txBody>
          <a:bodyPr wrap="square" rtlCol="0">
            <a:spAutoFit/>
          </a:bodyPr>
          <a:lstStyle/>
          <a:p>
            <a:pPr marL="0" indent="0">
              <a:buNone/>
            </a:pPr>
            <a:r>
              <a:rPr lang="en-US" altLang="ja-JP" sz="2400" cap="none" dirty="0">
                <a:solidFill>
                  <a:schemeClr val="tx1">
                    <a:lumMod val="95000"/>
                  </a:schemeClr>
                </a:solidFill>
                <a:effectLst/>
              </a:rPr>
              <a:t>ImageNet </a:t>
            </a:r>
            <a:r>
              <a:rPr lang="ja-JP" altLang="en-US" sz="2400" cap="none" dirty="0">
                <a:solidFill>
                  <a:schemeClr val="tx1">
                    <a:lumMod val="95000"/>
                  </a:schemeClr>
                </a:solidFill>
                <a:effectLst/>
              </a:rPr>
              <a:t>と呼ばれる</a:t>
            </a:r>
            <a:endParaRPr lang="en-US" altLang="ja-JP" sz="2400" cap="none" dirty="0">
              <a:solidFill>
                <a:schemeClr val="tx1">
                  <a:lumMod val="95000"/>
                </a:schemeClr>
              </a:solidFill>
              <a:effectLst/>
            </a:endParaRPr>
          </a:p>
          <a:p>
            <a:pPr marL="0" indent="0">
              <a:buNone/>
            </a:pPr>
            <a:endParaRPr lang="en-US" altLang="ja-JP" sz="2400" dirty="0">
              <a:solidFill>
                <a:schemeClr val="tx1">
                  <a:lumMod val="95000"/>
                </a:schemeClr>
              </a:solidFill>
            </a:endParaRPr>
          </a:p>
          <a:p>
            <a:pPr marL="0" indent="0">
              <a:buNone/>
            </a:pPr>
            <a:r>
              <a:rPr lang="ja-JP" altLang="en-US" sz="2400" cap="none" dirty="0">
                <a:solidFill>
                  <a:schemeClr val="tx1">
                    <a:lumMod val="95000"/>
                  </a:schemeClr>
                </a:solidFill>
                <a:effectLst/>
              </a:rPr>
              <a:t>大規模画像データセットで学習済みの</a:t>
            </a:r>
            <a:endParaRPr lang="en-US" altLang="ja-JP" sz="2400" cap="none" dirty="0">
              <a:solidFill>
                <a:schemeClr val="tx1">
                  <a:lumMod val="95000"/>
                </a:schemeClr>
              </a:solidFill>
              <a:effectLst/>
            </a:endParaRPr>
          </a:p>
          <a:p>
            <a:pPr marL="0" indent="0">
              <a:buNone/>
            </a:pPr>
            <a:endParaRPr lang="en-US" altLang="ja-JP" sz="2400" cap="none" dirty="0">
              <a:solidFill>
                <a:schemeClr val="tx1">
                  <a:lumMod val="95000"/>
                </a:schemeClr>
              </a:solidFill>
              <a:effectLst/>
            </a:endParaRPr>
          </a:p>
          <a:p>
            <a:pPr marL="0" indent="0">
              <a:buNone/>
            </a:pPr>
            <a:r>
              <a:rPr lang="ja-JP" altLang="en-US" sz="2400" cap="none" dirty="0">
                <a:solidFill>
                  <a:schemeClr val="tx1">
                    <a:lumMod val="95000"/>
                  </a:schemeClr>
                </a:solidFill>
                <a:effectLst/>
              </a:rPr>
              <a:t>畳み込みニューラルネットワークであり</a:t>
            </a:r>
            <a:r>
              <a:rPr lang="en-US" altLang="ja-JP" sz="2400" cap="none" dirty="0">
                <a:solidFill>
                  <a:schemeClr val="tx1">
                    <a:lumMod val="95000"/>
                  </a:schemeClr>
                </a:solidFill>
                <a:effectLst/>
              </a:rPr>
              <a:t>, </a:t>
            </a:r>
          </a:p>
          <a:p>
            <a:pPr marL="0" indent="0">
              <a:buNone/>
            </a:pPr>
            <a:endParaRPr lang="en-US" altLang="ja-JP" sz="2400" cap="none" dirty="0">
              <a:solidFill>
                <a:schemeClr val="tx1">
                  <a:lumMod val="95000"/>
                </a:schemeClr>
              </a:solidFill>
              <a:effectLst/>
            </a:endParaRPr>
          </a:p>
          <a:p>
            <a:pPr marL="0" indent="0">
              <a:buNone/>
            </a:pPr>
            <a:r>
              <a:rPr lang="ja-JP" altLang="en-US" sz="2400" dirty="0">
                <a:effectLst/>
              </a:rPr>
              <a:t>構成する層の数に応じて</a:t>
            </a:r>
            <a:r>
              <a:rPr lang="en-US" altLang="ja-JP" sz="2400" dirty="0">
                <a:effectLst/>
              </a:rPr>
              <a:t>, </a:t>
            </a:r>
          </a:p>
          <a:p>
            <a:pPr marL="0" indent="0">
              <a:buNone/>
            </a:pPr>
            <a:endParaRPr lang="en-US" altLang="ja-JP" sz="2400" dirty="0">
              <a:effectLst/>
            </a:endParaRPr>
          </a:p>
          <a:p>
            <a:pPr marL="0" indent="0">
              <a:buNone/>
            </a:pPr>
            <a:r>
              <a:rPr lang="en-US" altLang="ja-JP" sz="2400" dirty="0">
                <a:effectLst/>
              </a:rPr>
              <a:t>VGG-11 </a:t>
            </a:r>
            <a:r>
              <a:rPr lang="ja-JP" altLang="en-US" sz="2400" dirty="0">
                <a:effectLst/>
              </a:rPr>
              <a:t>や </a:t>
            </a:r>
            <a:r>
              <a:rPr lang="en-US" altLang="ja-JP" sz="2400" dirty="0">
                <a:effectLst/>
              </a:rPr>
              <a:t>VGG-16 </a:t>
            </a:r>
            <a:r>
              <a:rPr lang="ja-JP" altLang="en-US" sz="2400" dirty="0">
                <a:effectLst/>
              </a:rPr>
              <a:t>などと呼ばれる</a:t>
            </a:r>
            <a:endParaRPr lang="en-US" altLang="ja-JP" sz="4000" cap="none" dirty="0">
              <a:solidFill>
                <a:schemeClr val="tx1">
                  <a:lumMod val="95000"/>
                </a:schemeClr>
              </a:solidFill>
            </a:endParaRPr>
          </a:p>
          <a:p>
            <a:endParaRPr kumimoji="1" lang="en-US" altLang="ja-JP" sz="1600" dirty="0"/>
          </a:p>
          <a:p>
            <a:endParaRPr kumimoji="1" lang="ja-JP" altLang="en-US" sz="1600" dirty="0"/>
          </a:p>
        </p:txBody>
      </p:sp>
      <p:sp>
        <p:nvSpPr>
          <p:cNvPr id="3" name="テキスト ボックス 2">
            <a:extLst>
              <a:ext uri="{FF2B5EF4-FFF2-40B4-BE49-F238E27FC236}">
                <a16:creationId xmlns:a16="http://schemas.microsoft.com/office/drawing/2014/main" id="{8DE2A663-3F42-4A94-9DD9-B4B1B2B3EEB0}"/>
              </a:ext>
            </a:extLst>
          </p:cNvPr>
          <p:cNvSpPr txBox="1"/>
          <p:nvPr/>
        </p:nvSpPr>
        <p:spPr>
          <a:xfrm>
            <a:off x="6316717" y="596018"/>
            <a:ext cx="1849821" cy="1277273"/>
          </a:xfrm>
          <a:prstGeom prst="rect">
            <a:avLst/>
          </a:prstGeom>
          <a:noFill/>
        </p:spPr>
        <p:txBody>
          <a:bodyPr wrap="square" rtlCol="0">
            <a:spAutoFit/>
          </a:bodyPr>
          <a:lstStyle/>
          <a:p>
            <a:pPr algn="r"/>
            <a:r>
              <a:rPr kumimoji="1" lang="en-US" altLang="ja-JP" sz="700" dirty="0"/>
              <a:t>@misc{simonyan2015deep,</a:t>
            </a:r>
          </a:p>
          <a:p>
            <a:pPr algn="r"/>
            <a:r>
              <a:rPr kumimoji="1" lang="en-US" altLang="ja-JP" sz="700" dirty="0"/>
              <a:t>      title={Very Deep Convolutional Networks for Large-Scale Image Recognition}, </a:t>
            </a:r>
          </a:p>
          <a:p>
            <a:pPr algn="r"/>
            <a:r>
              <a:rPr kumimoji="1" lang="en-US" altLang="ja-JP" sz="700" dirty="0"/>
              <a:t>      author={Karen </a:t>
            </a:r>
            <a:r>
              <a:rPr kumimoji="1" lang="en-US" altLang="ja-JP" sz="700" dirty="0" err="1"/>
              <a:t>Simonyan</a:t>
            </a:r>
            <a:r>
              <a:rPr kumimoji="1" lang="en-US" altLang="ja-JP" sz="700" dirty="0"/>
              <a:t> and Andrew Zisserman},</a:t>
            </a:r>
          </a:p>
          <a:p>
            <a:pPr algn="r"/>
            <a:r>
              <a:rPr kumimoji="1" lang="en-US" altLang="ja-JP" sz="700" dirty="0"/>
              <a:t>      year={2015},</a:t>
            </a:r>
          </a:p>
          <a:p>
            <a:pPr algn="r"/>
            <a:r>
              <a:rPr kumimoji="1" lang="en-US" altLang="ja-JP" sz="700" dirty="0"/>
              <a:t>      </a:t>
            </a:r>
            <a:r>
              <a:rPr kumimoji="1" lang="en-US" altLang="ja-JP" sz="700" dirty="0" err="1"/>
              <a:t>eprint</a:t>
            </a:r>
            <a:r>
              <a:rPr kumimoji="1" lang="en-US" altLang="ja-JP" sz="700" dirty="0"/>
              <a:t>={1409.1556},</a:t>
            </a:r>
          </a:p>
          <a:p>
            <a:pPr algn="r"/>
            <a:r>
              <a:rPr kumimoji="1" lang="en-US" altLang="ja-JP" sz="700" dirty="0"/>
              <a:t>      </a:t>
            </a:r>
            <a:r>
              <a:rPr kumimoji="1" lang="en-US" altLang="ja-JP" sz="700" dirty="0" err="1"/>
              <a:t>archivePrefix</a:t>
            </a:r>
            <a:r>
              <a:rPr kumimoji="1" lang="en-US" altLang="ja-JP" sz="700" dirty="0"/>
              <a:t>={</a:t>
            </a:r>
            <a:r>
              <a:rPr kumimoji="1" lang="en-US" altLang="ja-JP" sz="700" dirty="0" err="1"/>
              <a:t>arXiv</a:t>
            </a:r>
            <a:r>
              <a:rPr kumimoji="1" lang="en-US" altLang="ja-JP" sz="700" dirty="0"/>
              <a:t>},</a:t>
            </a:r>
          </a:p>
          <a:p>
            <a:pPr algn="r"/>
            <a:r>
              <a:rPr kumimoji="1" lang="en-US" altLang="ja-JP" sz="700" dirty="0"/>
              <a:t>      </a:t>
            </a:r>
            <a:r>
              <a:rPr kumimoji="1" lang="en-US" altLang="ja-JP" sz="700" dirty="0" err="1"/>
              <a:t>primaryClass</a:t>
            </a:r>
            <a:r>
              <a:rPr kumimoji="1" lang="en-US" altLang="ja-JP" sz="700" dirty="0"/>
              <a:t>={cs.CV}</a:t>
            </a:r>
          </a:p>
          <a:p>
            <a:pPr algn="r"/>
            <a:r>
              <a:rPr kumimoji="1" lang="en-US" altLang="ja-JP" sz="700" dirty="0"/>
              <a:t>}</a:t>
            </a:r>
            <a:endParaRPr kumimoji="1" lang="ja-JP" altLang="en-US" sz="700" dirty="0"/>
          </a:p>
        </p:txBody>
      </p:sp>
    </p:spTree>
    <p:extLst>
      <p:ext uri="{BB962C8B-B14F-4D97-AF65-F5344CB8AC3E}">
        <p14:creationId xmlns:p14="http://schemas.microsoft.com/office/powerpoint/2010/main" val="2928824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92;p14">
            <a:extLst>
              <a:ext uri="{FF2B5EF4-FFF2-40B4-BE49-F238E27FC236}">
                <a16:creationId xmlns:a16="http://schemas.microsoft.com/office/drawing/2014/main" id="{9ECC44BC-1AA4-B9CF-5E4C-8D2D2F7591EB}"/>
              </a:ext>
            </a:extLst>
          </p:cNvPr>
          <p:cNvSpPr txBox="1"/>
          <p:nvPr/>
        </p:nvSpPr>
        <p:spPr>
          <a:xfrm>
            <a:off x="119742" y="694730"/>
            <a:ext cx="8382001" cy="533595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2400" b="1" dirty="0">
                <a:latin typeface="+mn-ea"/>
                <a:ea typeface="+mn-ea"/>
              </a:rPr>
              <a:t>大規模言語モデル </a:t>
            </a:r>
            <a:r>
              <a:rPr lang="en-US" altLang="ja-JP" sz="2400" dirty="0">
                <a:latin typeface="+mn-ea"/>
                <a:ea typeface="+mn-ea"/>
              </a:rPr>
              <a:t>(Large Language Models, LLM)</a:t>
            </a:r>
            <a:r>
              <a:rPr lang="ja-JP" altLang="en-US" sz="2400" dirty="0">
                <a:latin typeface="+mn-ea"/>
                <a:ea typeface="+mn-ea"/>
              </a:rPr>
              <a:t> の進化</a:t>
            </a:r>
            <a:endParaRPr sz="2400" dirty="0">
              <a:latin typeface="+mn-ea"/>
              <a:ea typeface="+mn-ea"/>
            </a:endParaRPr>
          </a:p>
          <a:p>
            <a:pPr marL="0" lvl="0" indent="0" algn="l" rtl="0">
              <a:spcBef>
                <a:spcPts val="0"/>
              </a:spcBef>
              <a:spcAft>
                <a:spcPts val="0"/>
              </a:spcAft>
              <a:buNone/>
            </a:pPr>
            <a:r>
              <a:rPr lang="en-US" sz="2800" dirty="0">
                <a:latin typeface="+mn-ea"/>
                <a:ea typeface="+mn-ea"/>
              </a:rPr>
              <a:t>	</a:t>
            </a:r>
            <a:br>
              <a:rPr lang="en-US" sz="2800" dirty="0">
                <a:latin typeface="+mn-ea"/>
                <a:ea typeface="+mn-ea"/>
              </a:rPr>
            </a:br>
            <a:r>
              <a:rPr lang="en-US" sz="2400" dirty="0">
                <a:latin typeface="+mn-ea"/>
                <a:ea typeface="+mn-ea"/>
              </a:rPr>
              <a:t>	Transformer </a:t>
            </a:r>
            <a:r>
              <a:rPr lang="ja-JP" altLang="en-US" sz="2400" dirty="0">
                <a:latin typeface="+mn-ea"/>
                <a:ea typeface="+mn-ea"/>
              </a:rPr>
              <a:t>構造を持つ </a:t>
            </a:r>
            <a:r>
              <a:rPr lang="en-US" altLang="ja-JP" sz="2400" b="1" dirty="0">
                <a:solidFill>
                  <a:schemeClr val="tx1">
                    <a:lumMod val="95000"/>
                  </a:schemeClr>
                </a:solidFill>
                <a:latin typeface="+mn-ea"/>
                <a:ea typeface="+mn-ea"/>
              </a:rPr>
              <a:t>BERT</a:t>
            </a:r>
            <a:r>
              <a:rPr lang="en-US" altLang="ja-JP" sz="2400" dirty="0">
                <a:latin typeface="+mn-ea"/>
                <a:ea typeface="+mn-ea"/>
              </a:rPr>
              <a:t> </a:t>
            </a:r>
            <a:r>
              <a:rPr lang="ja-JP" altLang="en-US" sz="2400" dirty="0">
                <a:latin typeface="+mn-ea"/>
                <a:ea typeface="+mn-ea"/>
              </a:rPr>
              <a:t>や </a:t>
            </a:r>
            <a:endParaRPr lang="en-US" altLang="ja-JP" sz="2400" dirty="0">
              <a:latin typeface="+mn-ea"/>
              <a:ea typeface="+mn-ea"/>
            </a:endParaRPr>
          </a:p>
          <a:p>
            <a:pPr marL="0" lvl="0" indent="0" algn="l" rtl="0">
              <a:spcBef>
                <a:spcPts val="0"/>
              </a:spcBef>
              <a:spcAft>
                <a:spcPts val="0"/>
              </a:spcAft>
              <a:buNone/>
            </a:pPr>
            <a:r>
              <a:rPr lang="en-US" sz="2400" dirty="0">
                <a:latin typeface="+mn-ea"/>
                <a:ea typeface="+mn-ea"/>
              </a:rPr>
              <a:t>	</a:t>
            </a:r>
            <a:r>
              <a:rPr lang="en-US" sz="2400" b="1" dirty="0">
                <a:solidFill>
                  <a:schemeClr val="tx1">
                    <a:lumMod val="95000"/>
                  </a:schemeClr>
                </a:solidFill>
                <a:latin typeface="+mn-ea"/>
                <a:ea typeface="+mn-ea"/>
              </a:rPr>
              <a:t>GPT</a:t>
            </a:r>
            <a:r>
              <a:rPr lang="en-US" sz="2400" dirty="0">
                <a:latin typeface="+mn-ea"/>
                <a:ea typeface="+mn-ea"/>
              </a:rPr>
              <a:t> (Generative Pre-trained Transformer) </a:t>
            </a:r>
            <a:r>
              <a:rPr lang="ja-JP" altLang="en-US" sz="2400" dirty="0">
                <a:latin typeface="+mn-ea"/>
                <a:ea typeface="+mn-ea"/>
              </a:rPr>
              <a:t>など</a:t>
            </a:r>
            <a:endParaRPr lang="en-US" altLang="ja-JP" sz="2400" dirty="0">
              <a:latin typeface="+mn-ea"/>
              <a:ea typeface="+mn-ea"/>
            </a:endParaRPr>
          </a:p>
          <a:p>
            <a:pPr marL="0" lvl="0" indent="0" algn="l" rtl="0">
              <a:spcBef>
                <a:spcPts val="0"/>
              </a:spcBef>
              <a:spcAft>
                <a:spcPts val="0"/>
              </a:spcAft>
              <a:buNone/>
            </a:pPr>
            <a:r>
              <a:rPr lang="en-US" sz="2400" dirty="0">
                <a:latin typeface="+mn-ea"/>
                <a:ea typeface="+mn-ea"/>
              </a:rPr>
              <a:t>	LLM </a:t>
            </a:r>
            <a:r>
              <a:rPr lang="ja-JP" altLang="en-US" sz="2400" dirty="0">
                <a:latin typeface="+mn-ea"/>
                <a:ea typeface="+mn-ea"/>
              </a:rPr>
              <a:t>の利用需要</a:t>
            </a:r>
            <a:r>
              <a:rPr lang="ja-JP" altLang="en-US" sz="2400" dirty="0">
                <a:latin typeface="+mn-ea"/>
              </a:rPr>
              <a:t>が</a:t>
            </a:r>
            <a:r>
              <a:rPr lang="ja-JP" altLang="en-US" sz="2400" dirty="0">
                <a:latin typeface="+mn-ea"/>
                <a:ea typeface="+mn-ea"/>
              </a:rPr>
              <a:t>拡大</a:t>
            </a:r>
            <a:br>
              <a:rPr lang="en-US" altLang="ja-JP" sz="2400" dirty="0">
                <a:latin typeface="+mn-ea"/>
                <a:ea typeface="+mn-ea"/>
              </a:rPr>
            </a:br>
            <a:endParaRPr lang="en-US" altLang="ja-JP" sz="2400" dirty="0">
              <a:latin typeface="+mn-ea"/>
              <a:ea typeface="+mn-ea"/>
            </a:endParaRPr>
          </a:p>
          <a:p>
            <a:pPr marL="0" lvl="0" indent="0" algn="l" rtl="0">
              <a:spcBef>
                <a:spcPts val="0"/>
              </a:spcBef>
              <a:spcAft>
                <a:spcPts val="0"/>
              </a:spcAft>
              <a:buNone/>
            </a:pPr>
            <a:br>
              <a:rPr lang="en-US" altLang="ja-JP" sz="2400" dirty="0">
                <a:latin typeface="+mn-ea"/>
                <a:ea typeface="+mn-ea"/>
              </a:rPr>
            </a:br>
            <a:r>
              <a:rPr lang="en-US" altLang="ja-JP" sz="2400" dirty="0">
                <a:latin typeface="+mn-ea"/>
                <a:ea typeface="+mn-ea"/>
              </a:rPr>
              <a:t>	</a:t>
            </a:r>
            <a:r>
              <a:rPr lang="ja-JP" altLang="en-US" sz="2400" dirty="0">
                <a:latin typeface="+mn-ea"/>
                <a:ea typeface="+mn-ea"/>
              </a:rPr>
              <a:t>・チャット </a:t>
            </a:r>
            <a:r>
              <a:rPr lang="en-US" altLang="ja-JP" sz="2400" dirty="0">
                <a:latin typeface="+mn-ea"/>
                <a:ea typeface="+mn-ea"/>
              </a:rPr>
              <a:t>bot</a:t>
            </a:r>
          </a:p>
          <a:p>
            <a:pPr marL="0" lvl="0" indent="0" algn="l" rtl="0">
              <a:spcBef>
                <a:spcPts val="0"/>
              </a:spcBef>
              <a:spcAft>
                <a:spcPts val="0"/>
              </a:spcAft>
              <a:buNone/>
            </a:pPr>
            <a:r>
              <a:rPr lang="en-US" altLang="ja-JP" sz="2400" dirty="0">
                <a:latin typeface="+mn-ea"/>
              </a:rPr>
              <a:t>	</a:t>
            </a:r>
            <a:r>
              <a:rPr lang="ja-JP" altLang="en-US" sz="2400" dirty="0">
                <a:latin typeface="+mn-ea"/>
              </a:rPr>
              <a:t>・コンテンツ生成</a:t>
            </a:r>
            <a:endParaRPr lang="en-US" altLang="ja-JP" sz="2400" dirty="0">
              <a:latin typeface="+mn-ea"/>
            </a:endParaRPr>
          </a:p>
          <a:p>
            <a:pPr marL="0" lvl="0" indent="0" algn="l" rtl="0">
              <a:spcBef>
                <a:spcPts val="0"/>
              </a:spcBef>
              <a:spcAft>
                <a:spcPts val="0"/>
              </a:spcAft>
              <a:buNone/>
            </a:pPr>
            <a:r>
              <a:rPr lang="en-US" altLang="ja-JP" sz="2400" dirty="0">
                <a:latin typeface="+mn-ea"/>
                <a:ea typeface="+mn-ea"/>
              </a:rPr>
              <a:t>	</a:t>
            </a:r>
            <a:r>
              <a:rPr lang="ja-JP" altLang="en-US" sz="2400" dirty="0">
                <a:latin typeface="+mn-ea"/>
                <a:ea typeface="+mn-ea"/>
              </a:rPr>
              <a:t>・データ分析</a:t>
            </a:r>
            <a:endParaRPr lang="en-US" altLang="ja-JP" sz="2400" dirty="0">
              <a:latin typeface="+mn-ea"/>
              <a:ea typeface="+mn-ea"/>
            </a:endParaRPr>
          </a:p>
          <a:p>
            <a:pPr marL="0" lvl="0" indent="0" algn="l" rtl="0">
              <a:spcBef>
                <a:spcPts val="0"/>
              </a:spcBef>
              <a:spcAft>
                <a:spcPts val="0"/>
              </a:spcAft>
              <a:buNone/>
            </a:pPr>
            <a:r>
              <a:rPr lang="en-US" altLang="ja-JP" sz="2400" dirty="0">
                <a:latin typeface="+mn-ea"/>
              </a:rPr>
              <a:t>						</a:t>
            </a:r>
            <a:r>
              <a:rPr lang="ja-JP" altLang="en-US" sz="2400" dirty="0">
                <a:latin typeface="+mn-ea"/>
              </a:rPr>
              <a:t>など</a:t>
            </a:r>
            <a:endParaRPr lang="en-US" altLang="ja-JP" sz="2400" dirty="0">
              <a:latin typeface="+mn-ea"/>
            </a:endParaRPr>
          </a:p>
          <a:p>
            <a:pPr marL="0" lvl="0" indent="0" algn="l" rtl="0">
              <a:spcBef>
                <a:spcPts val="0"/>
              </a:spcBef>
              <a:spcAft>
                <a:spcPts val="0"/>
              </a:spcAft>
              <a:buNone/>
            </a:pPr>
            <a:r>
              <a:rPr lang="en-US" altLang="ja-JP" sz="2400" dirty="0">
                <a:solidFill>
                  <a:schemeClr val="tx1"/>
                </a:solidFill>
                <a:latin typeface="+mn-ea"/>
                <a:ea typeface="+mn-ea"/>
              </a:rPr>
              <a:t>	</a:t>
            </a:r>
          </a:p>
          <a:p>
            <a:pPr marL="0" lvl="0" indent="0" algn="l" rtl="0">
              <a:spcBef>
                <a:spcPts val="0"/>
              </a:spcBef>
              <a:spcAft>
                <a:spcPts val="0"/>
              </a:spcAft>
              <a:buNone/>
            </a:pPr>
            <a:r>
              <a:rPr lang="en-US" altLang="ja-JP" sz="2400" dirty="0">
                <a:latin typeface="+mn-ea"/>
              </a:rPr>
              <a:t>	</a:t>
            </a:r>
            <a:r>
              <a:rPr lang="ja-JP" altLang="en-US" sz="2400" dirty="0">
                <a:solidFill>
                  <a:schemeClr val="tx1"/>
                </a:solidFill>
                <a:latin typeface="+mn-ea"/>
                <a:ea typeface="+mn-ea"/>
              </a:rPr>
              <a:t>⇒精度向上のためには</a:t>
            </a:r>
            <a:endParaRPr lang="en-US" altLang="ja-JP" sz="2400" dirty="0">
              <a:solidFill>
                <a:schemeClr val="tx1"/>
              </a:solidFill>
              <a:latin typeface="+mn-ea"/>
              <a:ea typeface="+mn-ea"/>
            </a:endParaRPr>
          </a:p>
          <a:p>
            <a:pPr marL="0" lvl="0" indent="0" algn="l" rtl="0">
              <a:spcBef>
                <a:spcPts val="0"/>
              </a:spcBef>
              <a:spcAft>
                <a:spcPts val="0"/>
              </a:spcAft>
              <a:buNone/>
            </a:pPr>
            <a:r>
              <a:rPr lang="en-US" altLang="ja-JP" sz="2400" dirty="0">
                <a:latin typeface="+mn-ea"/>
              </a:rPr>
              <a:t>	</a:t>
            </a:r>
            <a:r>
              <a:rPr lang="ja-JP" altLang="en-US" sz="2400" dirty="0">
                <a:latin typeface="+mn-ea"/>
              </a:rPr>
              <a:t>　</a:t>
            </a:r>
            <a:r>
              <a:rPr lang="ja-JP" altLang="en-US" sz="2400" dirty="0">
                <a:latin typeface="+mn-ea"/>
                <a:ea typeface="+mn-ea"/>
              </a:rPr>
              <a:t>文章全体の</a:t>
            </a:r>
            <a:r>
              <a:rPr lang="ja-JP" altLang="en-US" sz="2400" b="1" dirty="0">
                <a:solidFill>
                  <a:schemeClr val="tx1">
                    <a:lumMod val="95000"/>
                  </a:schemeClr>
                </a:solidFill>
                <a:latin typeface="+mn-ea"/>
                <a:ea typeface="+mn-ea"/>
              </a:rPr>
              <a:t>適切な分散表現</a:t>
            </a:r>
            <a:r>
              <a:rPr lang="ja-JP" altLang="en-US" sz="2400" dirty="0">
                <a:latin typeface="+mn-ea"/>
                <a:ea typeface="+mn-ea"/>
              </a:rPr>
              <a:t>を獲得し</a:t>
            </a:r>
            <a:endParaRPr lang="en-US" altLang="ja-JP" sz="2400" dirty="0">
              <a:latin typeface="+mn-ea"/>
              <a:ea typeface="+mn-ea"/>
            </a:endParaRPr>
          </a:p>
          <a:p>
            <a:pPr marL="0" lvl="0" indent="0" algn="l" rtl="0">
              <a:spcBef>
                <a:spcPts val="0"/>
              </a:spcBef>
              <a:spcAft>
                <a:spcPts val="0"/>
              </a:spcAft>
              <a:buNone/>
            </a:pPr>
            <a:r>
              <a:rPr lang="en-US" altLang="ja-JP" sz="2400" dirty="0">
                <a:latin typeface="+mn-ea"/>
              </a:rPr>
              <a:t>	  </a:t>
            </a:r>
            <a:r>
              <a:rPr lang="ja-JP" altLang="en-US" sz="2400" b="1" dirty="0">
                <a:solidFill>
                  <a:schemeClr val="tx1">
                    <a:lumMod val="95000"/>
                  </a:schemeClr>
                </a:solidFill>
                <a:latin typeface="+mn-ea"/>
                <a:ea typeface="+mn-ea"/>
              </a:rPr>
              <a:t>最適な処理</a:t>
            </a:r>
            <a:r>
              <a:rPr lang="ja-JP" altLang="en-US" sz="2400" b="1" dirty="0">
                <a:solidFill>
                  <a:schemeClr val="tx1">
                    <a:lumMod val="95000"/>
                  </a:schemeClr>
                </a:solidFill>
                <a:latin typeface="+mn-ea"/>
              </a:rPr>
              <a:t>の選択</a:t>
            </a:r>
            <a:r>
              <a:rPr lang="ja-JP" altLang="en-US" sz="2400" dirty="0">
                <a:latin typeface="+mn-ea"/>
                <a:ea typeface="+mn-ea"/>
              </a:rPr>
              <a:t>が重要</a:t>
            </a:r>
            <a:endParaRPr lang="en-US" altLang="ja-JP" sz="2400" dirty="0">
              <a:latin typeface="+mn-ea"/>
              <a:ea typeface="+mn-ea"/>
            </a:endParaRPr>
          </a:p>
        </p:txBody>
      </p:sp>
      <p:sp>
        <p:nvSpPr>
          <p:cNvPr id="4" name="スライド番号プレースホルダー 3">
            <a:extLst>
              <a:ext uri="{FF2B5EF4-FFF2-40B4-BE49-F238E27FC236}">
                <a16:creationId xmlns:a16="http://schemas.microsoft.com/office/drawing/2014/main" id="{6142EA3E-5A10-46A6-AAED-83F5AE2D9C62}"/>
              </a:ext>
            </a:extLst>
          </p:cNvPr>
          <p:cNvSpPr>
            <a:spLocks noGrp="1"/>
          </p:cNvSpPr>
          <p:nvPr>
            <p:ph type="sldNum" sz="quarter" idx="12"/>
          </p:nvPr>
        </p:nvSpPr>
        <p:spPr/>
        <p:txBody>
          <a:bodyPr/>
          <a:lstStyle/>
          <a:p>
            <a:fld id="{84E5AB44-6C43-4864-84E5-D75B94A07FCF}" type="slidenum">
              <a:rPr kumimoji="1" lang="ja-JP" altLang="en-US" smtClean="0"/>
              <a:t>4</a:t>
            </a:fld>
            <a:endParaRPr kumimoji="1" lang="ja-JP" altLang="en-US"/>
          </a:p>
        </p:txBody>
      </p:sp>
      <p:grpSp>
        <p:nvGrpSpPr>
          <p:cNvPr id="13" name="グループ化 12">
            <a:extLst>
              <a:ext uri="{FF2B5EF4-FFF2-40B4-BE49-F238E27FC236}">
                <a16:creationId xmlns:a16="http://schemas.microsoft.com/office/drawing/2014/main" id="{C7534B31-C30B-F23F-BC09-9FA88503C6B0}"/>
              </a:ext>
            </a:extLst>
          </p:cNvPr>
          <p:cNvGrpSpPr/>
          <p:nvPr/>
        </p:nvGrpSpPr>
        <p:grpSpPr>
          <a:xfrm>
            <a:off x="5369392" y="2950028"/>
            <a:ext cx="2707808" cy="2160658"/>
            <a:chOff x="9614821" y="2733845"/>
            <a:chExt cx="3361132" cy="3008213"/>
          </a:xfrm>
        </p:grpSpPr>
        <p:pic>
          <p:nvPicPr>
            <p:cNvPr id="5" name="図 4">
              <a:extLst>
                <a:ext uri="{FF2B5EF4-FFF2-40B4-BE49-F238E27FC236}">
                  <a16:creationId xmlns:a16="http://schemas.microsoft.com/office/drawing/2014/main" id="{198F33C5-1EFC-4F9C-92A9-08687645D0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4821" y="2733845"/>
              <a:ext cx="3361132" cy="3008213"/>
            </a:xfrm>
            <a:prstGeom prst="rect">
              <a:avLst/>
            </a:prstGeom>
          </p:spPr>
        </p:pic>
        <p:pic>
          <p:nvPicPr>
            <p:cNvPr id="1026" name="Picture 2" descr="学ぶ人工知能のイラスト">
              <a:extLst>
                <a:ext uri="{FF2B5EF4-FFF2-40B4-BE49-F238E27FC236}">
                  <a16:creationId xmlns:a16="http://schemas.microsoft.com/office/drawing/2014/main" id="{E3404BC8-6710-068E-0674-81A92986AB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8311" y="3429000"/>
              <a:ext cx="1087700" cy="11822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28217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Residual Net</a:t>
            </a:r>
            <a:r>
              <a:rPr lang="ja-JP" altLang="en-US" sz="3600" dirty="0"/>
              <a:t> </a:t>
            </a:r>
            <a:r>
              <a:rPr lang="en-US" altLang="ja-JP" sz="3600" cap="none" dirty="0">
                <a:solidFill>
                  <a:schemeClr val="tx1"/>
                </a:solidFill>
              </a:rPr>
              <a:t>(</a:t>
            </a:r>
            <a:r>
              <a:rPr lang="en-US" altLang="ja-JP" sz="3600" cap="none" dirty="0" err="1">
                <a:solidFill>
                  <a:schemeClr val="tx1"/>
                </a:solidFill>
              </a:rPr>
              <a:t>ResNet</a:t>
            </a:r>
            <a:r>
              <a:rPr lang="en-US" altLang="ja-JP" sz="3600" cap="none" dirty="0">
                <a:solidFill>
                  <a:schemeClr val="tx1"/>
                </a:solidFill>
              </a:rPr>
              <a: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40</a:t>
            </a:fld>
            <a:endParaRPr kumimoji="1" lang="ja-JP" altLang="en-US" dirty="0"/>
          </a:p>
        </p:txBody>
      </p:sp>
      <p:sp>
        <p:nvSpPr>
          <p:cNvPr id="11" name="テキスト ボックス 10">
            <a:extLst>
              <a:ext uri="{FF2B5EF4-FFF2-40B4-BE49-F238E27FC236}">
                <a16:creationId xmlns:a16="http://schemas.microsoft.com/office/drawing/2014/main" id="{C530F742-CAC8-4545-8C3B-989F32F80248}"/>
              </a:ext>
            </a:extLst>
          </p:cNvPr>
          <p:cNvSpPr txBox="1"/>
          <p:nvPr/>
        </p:nvSpPr>
        <p:spPr>
          <a:xfrm>
            <a:off x="813315" y="1510748"/>
            <a:ext cx="7511473" cy="267765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JP" sz="2400" dirty="0"/>
              <a:t>Microsoft Research </a:t>
            </a:r>
            <a:r>
              <a:rPr kumimoji="1" lang="ja-JP" altLang="en-US" sz="2400" dirty="0"/>
              <a:t>が </a:t>
            </a:r>
            <a:r>
              <a:rPr kumimoji="1" lang="en-US" altLang="ja-JP" sz="2400" dirty="0"/>
              <a:t>2015 </a:t>
            </a:r>
            <a:r>
              <a:rPr kumimoji="1" lang="ja-JP" altLang="en-US" sz="2400" dirty="0"/>
              <a:t>年に考案した</a:t>
            </a:r>
            <a:br>
              <a:rPr kumimoji="1" lang="en-US" altLang="ja-JP" sz="2400" dirty="0"/>
            </a:br>
            <a:r>
              <a:rPr kumimoji="1" lang="ja-JP" altLang="en-US" sz="2400" dirty="0"/>
              <a:t>畳み込 みニューラルネットワーク</a:t>
            </a:r>
            <a:endParaRPr kumimoji="1" lang="en-US" altLang="ja-JP" sz="2400" dirty="0"/>
          </a:p>
          <a:p>
            <a:pPr marL="342900" indent="-342900">
              <a:buFont typeface="Arial" panose="020B0604020202020204" pitchFamily="34" charset="0"/>
              <a:buChar char="•"/>
            </a:pPr>
            <a:endParaRPr kumimoji="1" lang="en-US" altLang="ja-JP" sz="2400" dirty="0"/>
          </a:p>
          <a:p>
            <a:pPr marL="342900" indent="-342900">
              <a:buFont typeface="Arial" panose="020B0604020202020204" pitchFamily="34" charset="0"/>
              <a:buChar char="•"/>
            </a:pPr>
            <a:r>
              <a:rPr kumimoji="1" lang="ja-JP" altLang="en-US" sz="2400" dirty="0"/>
              <a:t>ショートカット接続機構を導入することで</a:t>
            </a:r>
            <a:r>
              <a:rPr kumimoji="1" lang="en-US" altLang="ja-JP" sz="2400" dirty="0"/>
              <a:t>,</a:t>
            </a:r>
            <a:br>
              <a:rPr kumimoji="1" lang="en-US" altLang="ja-JP" sz="2400" dirty="0"/>
            </a:br>
            <a:r>
              <a:rPr kumimoji="1" lang="ja-JP" altLang="en-US" sz="2400" dirty="0"/>
              <a:t>層の入力を参照した残差関数を学習し</a:t>
            </a:r>
            <a:r>
              <a:rPr kumimoji="1" lang="en-US" altLang="ja-JP" sz="2400" dirty="0"/>
              <a:t>, </a:t>
            </a:r>
            <a:br>
              <a:rPr kumimoji="1" lang="en-US" altLang="ja-JP" sz="2400" dirty="0"/>
            </a:br>
            <a:r>
              <a:rPr kumimoji="1" lang="ja-JP" altLang="en-US" sz="2400" dirty="0"/>
              <a:t>勾配消失問題を解決した</a:t>
            </a:r>
            <a:r>
              <a:rPr kumimoji="1" lang="en-US" altLang="ja-JP" sz="2400" dirty="0"/>
              <a:t>. </a:t>
            </a:r>
          </a:p>
          <a:p>
            <a:endParaRPr kumimoji="1" lang="en-US" altLang="ja-JP" sz="2400" dirty="0"/>
          </a:p>
        </p:txBody>
      </p:sp>
      <p:pic>
        <p:nvPicPr>
          <p:cNvPr id="5" name="図 4" descr="ダイアグラム&#10;&#10;自動的に生成された説明">
            <a:extLst>
              <a:ext uri="{FF2B5EF4-FFF2-40B4-BE49-F238E27FC236}">
                <a16:creationId xmlns:a16="http://schemas.microsoft.com/office/drawing/2014/main" id="{CF9183C7-04E0-4638-B4D1-BA976E04F65C}"/>
              </a:ext>
            </a:extLst>
          </p:cNvPr>
          <p:cNvPicPr>
            <a:picLocks noChangeAspect="1"/>
          </p:cNvPicPr>
          <p:nvPr/>
        </p:nvPicPr>
        <p:blipFill rotWithShape="1">
          <a:blip r:embed="rId3">
            <a:extLst>
              <a:ext uri="{28A0092B-C50C-407E-A947-70E740481C1C}">
                <a14:useLocalDpi xmlns:a14="http://schemas.microsoft.com/office/drawing/2010/main" val="0"/>
              </a:ext>
            </a:extLst>
          </a:blip>
          <a:srcRect l="14780" r="17967"/>
          <a:stretch/>
        </p:blipFill>
        <p:spPr>
          <a:xfrm>
            <a:off x="813315" y="4693471"/>
            <a:ext cx="3106413" cy="1844675"/>
          </a:xfrm>
          <a:prstGeom prst="rect">
            <a:avLst/>
          </a:prstGeom>
        </p:spPr>
      </p:pic>
      <p:sp>
        <p:nvSpPr>
          <p:cNvPr id="3" name="テキスト ボックス 2">
            <a:extLst>
              <a:ext uri="{FF2B5EF4-FFF2-40B4-BE49-F238E27FC236}">
                <a16:creationId xmlns:a16="http://schemas.microsoft.com/office/drawing/2014/main" id="{468F5525-F2D6-4A7E-8C2E-0163B67BFED0}"/>
              </a:ext>
            </a:extLst>
          </p:cNvPr>
          <p:cNvSpPr txBox="1"/>
          <p:nvPr/>
        </p:nvSpPr>
        <p:spPr>
          <a:xfrm>
            <a:off x="4971393" y="5103134"/>
            <a:ext cx="2564524" cy="861774"/>
          </a:xfrm>
          <a:prstGeom prst="rect">
            <a:avLst/>
          </a:prstGeom>
          <a:noFill/>
        </p:spPr>
        <p:txBody>
          <a:bodyPr wrap="square" rtlCol="0">
            <a:spAutoFit/>
          </a:bodyPr>
          <a:lstStyle/>
          <a:p>
            <a:r>
              <a:rPr kumimoji="1" lang="en-US" altLang="ja-JP" sz="1000" dirty="0" err="1"/>
              <a:t>Kaiming</a:t>
            </a:r>
            <a:r>
              <a:rPr kumimoji="1" lang="en-US" altLang="ja-JP" sz="1000" dirty="0"/>
              <a:t> He , </a:t>
            </a:r>
            <a:r>
              <a:rPr kumimoji="1" lang="en-US" altLang="ja-JP" sz="1000" dirty="0" err="1"/>
              <a:t>Xiangyu</a:t>
            </a:r>
            <a:r>
              <a:rPr kumimoji="1" lang="en-US" altLang="ja-JP" sz="1000" dirty="0"/>
              <a:t> Zhang, </a:t>
            </a:r>
            <a:r>
              <a:rPr kumimoji="1" lang="en-US" altLang="ja-JP" sz="1000" dirty="0" err="1"/>
              <a:t>Shaoqing</a:t>
            </a:r>
            <a:r>
              <a:rPr kumimoji="1" lang="en-US" altLang="ja-JP" sz="1000" dirty="0"/>
              <a:t> Ren, Jian Sun,</a:t>
            </a:r>
          </a:p>
          <a:p>
            <a:r>
              <a:rPr kumimoji="1" lang="en-US" altLang="ja-JP" sz="1000" dirty="0"/>
              <a:t>Deep Residual Learning for Image Recognition, </a:t>
            </a:r>
          </a:p>
          <a:p>
            <a:r>
              <a:rPr kumimoji="1" lang="en-US" altLang="ja-JP" sz="1000" dirty="0" err="1"/>
              <a:t>CoRR</a:t>
            </a:r>
            <a:r>
              <a:rPr kumimoji="1" lang="en-US" altLang="ja-JP" sz="1000" dirty="0"/>
              <a:t>, abs/1512.03385, 2015</a:t>
            </a:r>
          </a:p>
        </p:txBody>
      </p:sp>
    </p:spTree>
    <p:extLst>
      <p:ext uri="{BB962C8B-B14F-4D97-AF65-F5344CB8AC3E}">
        <p14:creationId xmlns:p14="http://schemas.microsoft.com/office/powerpoint/2010/main" val="42871049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358C14-6ACD-448B-ADEF-2AC76AC524A4}"/>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69C1AB60-ECB2-41FD-977A-E0368330AA4D}"/>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7DD15F8-8CA7-4564-A05C-ED9A052787D0}"/>
              </a:ext>
            </a:extLst>
          </p:cNvPr>
          <p:cNvSpPr>
            <a:spLocks noGrp="1"/>
          </p:cNvSpPr>
          <p:nvPr>
            <p:ph type="sldNum" sz="quarter" idx="12"/>
          </p:nvPr>
        </p:nvSpPr>
        <p:spPr/>
        <p:txBody>
          <a:bodyPr/>
          <a:lstStyle/>
          <a:p>
            <a:fld id="{84E5AB44-6C43-4864-84E5-D75B94A07FCF}" type="slidenum">
              <a:rPr kumimoji="1" lang="ja-JP" altLang="en-US" smtClean="0"/>
              <a:pPr/>
              <a:t>41</a:t>
            </a:fld>
            <a:endParaRPr kumimoji="1" lang="ja-JP" altLang="en-US" dirty="0"/>
          </a:p>
        </p:txBody>
      </p:sp>
    </p:spTree>
    <p:extLst>
      <p:ext uri="{BB962C8B-B14F-4D97-AF65-F5344CB8AC3E}">
        <p14:creationId xmlns:p14="http://schemas.microsoft.com/office/powerpoint/2010/main" val="32608159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2"/>
            <a:ext cx="7429499" cy="551717"/>
          </a:xfrm>
        </p:spPr>
        <p:txBody>
          <a:bodyPr>
            <a:noAutofit/>
          </a:bodyPr>
          <a:lstStyle/>
          <a:p>
            <a:r>
              <a:rPr lang="en-US" altLang="ja-JP" sz="3600" cap="none" dirty="0">
                <a:solidFill>
                  <a:schemeClr val="tx1"/>
                </a:solidFill>
              </a:rPr>
              <a:t>Doc2Vec </a:t>
            </a:r>
            <a:r>
              <a:rPr lang="ja-JP" altLang="en-US" sz="3600" cap="none" dirty="0">
                <a:solidFill>
                  <a:schemeClr val="tx1"/>
                </a:solidFill>
              </a:rPr>
              <a:t>学習パラメータ</a:t>
            </a:r>
          </a:p>
        </p:txBody>
      </p:sp>
      <p:sp>
        <p:nvSpPr>
          <p:cNvPr id="4" name="スライド番号プレースホルダー 3">
            <a:extLst>
              <a:ext uri="{FF2B5EF4-FFF2-40B4-BE49-F238E27FC236}">
                <a16:creationId xmlns:a16="http://schemas.microsoft.com/office/drawing/2014/main" id="{DB4A4D34-AE7D-4022-BE59-D8364FA12B22}"/>
              </a:ext>
            </a:extLst>
          </p:cNvPr>
          <p:cNvSpPr>
            <a:spLocks noGrp="1"/>
          </p:cNvSpPr>
          <p:nvPr>
            <p:ph type="sldNum" sz="quarter" idx="12"/>
          </p:nvPr>
        </p:nvSpPr>
        <p:spPr/>
        <p:txBody>
          <a:bodyPr/>
          <a:lstStyle/>
          <a:p>
            <a:fld id="{84E5AB44-6C43-4864-84E5-D75B94A07FCF}" type="slidenum">
              <a:rPr kumimoji="1" lang="ja-JP" altLang="en-US" smtClean="0"/>
              <a:t>42</a:t>
            </a:fld>
            <a:endParaRPr kumimoji="1" lang="ja-JP" altLang="en-US"/>
          </a:p>
        </p:txBody>
      </p:sp>
      <p:graphicFrame>
        <p:nvGraphicFramePr>
          <p:cNvPr id="8" name="表 7">
            <a:extLst>
              <a:ext uri="{FF2B5EF4-FFF2-40B4-BE49-F238E27FC236}">
                <a16:creationId xmlns:a16="http://schemas.microsoft.com/office/drawing/2014/main" id="{5464FE5C-897A-4B73-9FB1-CB90987611BA}"/>
              </a:ext>
            </a:extLst>
          </p:cNvPr>
          <p:cNvGraphicFramePr>
            <a:graphicFrameLocks noGrp="1"/>
          </p:cNvGraphicFramePr>
          <p:nvPr>
            <p:extLst>
              <p:ext uri="{D42A27DB-BD31-4B8C-83A1-F6EECF244321}">
                <p14:modId xmlns:p14="http://schemas.microsoft.com/office/powerpoint/2010/main" val="367740802"/>
              </p:ext>
            </p:extLst>
          </p:nvPr>
        </p:nvGraphicFramePr>
        <p:xfrm>
          <a:off x="2628601" y="2124092"/>
          <a:ext cx="3884418" cy="3050124"/>
        </p:xfrm>
        <a:graphic>
          <a:graphicData uri="http://schemas.openxmlformats.org/drawingml/2006/table">
            <a:tbl>
              <a:tblPr firstRow="1" bandRow="1">
                <a:tableStyleId>{BDBED569-4797-4DF1-A0F4-6AAB3CD982D8}</a:tableStyleId>
              </a:tblPr>
              <a:tblGrid>
                <a:gridCol w="1942209">
                  <a:extLst>
                    <a:ext uri="{9D8B030D-6E8A-4147-A177-3AD203B41FA5}">
                      <a16:colId xmlns:a16="http://schemas.microsoft.com/office/drawing/2014/main" val="498377033"/>
                    </a:ext>
                  </a:extLst>
                </a:gridCol>
                <a:gridCol w="1942209">
                  <a:extLst>
                    <a:ext uri="{9D8B030D-6E8A-4147-A177-3AD203B41FA5}">
                      <a16:colId xmlns:a16="http://schemas.microsoft.com/office/drawing/2014/main" val="3842990007"/>
                    </a:ext>
                  </a:extLst>
                </a:gridCol>
              </a:tblGrid>
              <a:tr h="435732">
                <a:tc>
                  <a:txBody>
                    <a:bodyPr/>
                    <a:lstStyle/>
                    <a:p>
                      <a:pPr algn="ctr"/>
                      <a:r>
                        <a:rPr kumimoji="1" lang="ja-JP" altLang="en-US" sz="1800" dirty="0"/>
                        <a:t>モデル</a:t>
                      </a:r>
                    </a:p>
                  </a:txBody>
                  <a:tcPr marL="68580" marR="68580" marT="34290" marB="34290" anchor="ctr"/>
                </a:tc>
                <a:tc>
                  <a:txBody>
                    <a:bodyPr/>
                    <a:lstStyle/>
                    <a:p>
                      <a:pPr algn="ctr"/>
                      <a:r>
                        <a:rPr kumimoji="1" lang="en-US" altLang="ja-JP" sz="1800" dirty="0"/>
                        <a:t>PV-DM</a:t>
                      </a:r>
                      <a:endParaRPr kumimoji="1" lang="ja-JP" altLang="en-US" sz="1800" dirty="0"/>
                    </a:p>
                  </a:txBody>
                  <a:tcPr marL="68580" marR="68580" marT="34290" marB="34290" anchor="ctr"/>
                </a:tc>
                <a:extLst>
                  <a:ext uri="{0D108BD9-81ED-4DB2-BD59-A6C34878D82A}">
                    <a16:rowId xmlns:a16="http://schemas.microsoft.com/office/drawing/2014/main" val="3030559066"/>
                  </a:ext>
                </a:extLst>
              </a:tr>
              <a:tr h="435732">
                <a:tc>
                  <a:txBody>
                    <a:bodyPr/>
                    <a:lstStyle/>
                    <a:p>
                      <a:pPr algn="ctr"/>
                      <a:r>
                        <a:rPr kumimoji="1" lang="en-US" altLang="ja-JP" sz="2400" dirty="0"/>
                        <a:t>vector size</a:t>
                      </a:r>
                      <a:endParaRPr kumimoji="1" lang="ja-JP" altLang="en-US" sz="2400" dirty="0"/>
                    </a:p>
                  </a:txBody>
                  <a:tcPr marL="68580" marR="68580" marT="34290" marB="34290" anchor="ctr"/>
                </a:tc>
                <a:tc>
                  <a:txBody>
                    <a:bodyPr/>
                    <a:lstStyle/>
                    <a:p>
                      <a:pPr algn="ctr"/>
                      <a:r>
                        <a:rPr kumimoji="1" lang="en-US" altLang="ja-JP" sz="2400" dirty="0"/>
                        <a:t>300</a:t>
                      </a:r>
                      <a:endParaRPr kumimoji="1" lang="ja-JP" altLang="en-US" sz="2400" dirty="0"/>
                    </a:p>
                  </a:txBody>
                  <a:tcPr marL="68580" marR="68580" marT="34290" marB="34290" anchor="ctr"/>
                </a:tc>
                <a:extLst>
                  <a:ext uri="{0D108BD9-81ED-4DB2-BD59-A6C34878D82A}">
                    <a16:rowId xmlns:a16="http://schemas.microsoft.com/office/drawing/2014/main" val="3505142670"/>
                  </a:ext>
                </a:extLst>
              </a:tr>
              <a:tr h="435732">
                <a:tc>
                  <a:txBody>
                    <a:bodyPr/>
                    <a:lstStyle/>
                    <a:p>
                      <a:pPr algn="ctr"/>
                      <a:r>
                        <a:rPr kumimoji="1" lang="en-US" altLang="ja-JP" sz="2400" dirty="0"/>
                        <a:t>epoch</a:t>
                      </a:r>
                      <a:endParaRPr kumimoji="1" lang="ja-JP" altLang="en-US" sz="2400" dirty="0"/>
                    </a:p>
                  </a:txBody>
                  <a:tcPr marL="68580" marR="68580" marT="34290" marB="34290" anchor="ctr"/>
                </a:tc>
                <a:tc>
                  <a:txBody>
                    <a:bodyPr/>
                    <a:lstStyle/>
                    <a:p>
                      <a:pPr algn="ctr"/>
                      <a:r>
                        <a:rPr kumimoji="1" lang="en-US" altLang="ja-JP" sz="2400" dirty="0"/>
                        <a:t>30</a:t>
                      </a:r>
                      <a:endParaRPr kumimoji="1" lang="ja-JP" altLang="en-US" sz="2400" dirty="0"/>
                    </a:p>
                  </a:txBody>
                  <a:tcPr marL="68580" marR="68580" marT="34290" marB="34290" anchor="ctr"/>
                </a:tc>
                <a:extLst>
                  <a:ext uri="{0D108BD9-81ED-4DB2-BD59-A6C34878D82A}">
                    <a16:rowId xmlns:a16="http://schemas.microsoft.com/office/drawing/2014/main" val="2433668884"/>
                  </a:ext>
                </a:extLst>
              </a:tr>
              <a:tr h="435732">
                <a:tc>
                  <a:txBody>
                    <a:bodyPr/>
                    <a:lstStyle/>
                    <a:p>
                      <a:pPr algn="ctr"/>
                      <a:r>
                        <a:rPr kumimoji="1" lang="en-US" altLang="ja-JP" sz="2400" dirty="0"/>
                        <a:t>window</a:t>
                      </a:r>
                      <a:endParaRPr kumimoji="1" lang="ja-JP" altLang="en-US" sz="2400" dirty="0"/>
                    </a:p>
                  </a:txBody>
                  <a:tcPr marL="68580" marR="68580" marT="34290" marB="34290" anchor="ctr"/>
                </a:tc>
                <a:tc>
                  <a:txBody>
                    <a:bodyPr/>
                    <a:lstStyle/>
                    <a:p>
                      <a:pPr algn="ctr"/>
                      <a:r>
                        <a:rPr kumimoji="1" lang="en-US" altLang="ja-JP" sz="2400" dirty="0"/>
                        <a:t>8</a:t>
                      </a:r>
                      <a:endParaRPr kumimoji="1" lang="ja-JP" altLang="en-US" sz="2400" dirty="0"/>
                    </a:p>
                  </a:txBody>
                  <a:tcPr marL="68580" marR="68580" marT="34290" marB="34290" anchor="ctr"/>
                </a:tc>
                <a:extLst>
                  <a:ext uri="{0D108BD9-81ED-4DB2-BD59-A6C34878D82A}">
                    <a16:rowId xmlns:a16="http://schemas.microsoft.com/office/drawing/2014/main" val="113665957"/>
                  </a:ext>
                </a:extLst>
              </a:tr>
              <a:tr h="435732">
                <a:tc>
                  <a:txBody>
                    <a:bodyPr/>
                    <a:lstStyle/>
                    <a:p>
                      <a:pPr algn="ctr"/>
                      <a:r>
                        <a:rPr kumimoji="1" lang="en-US" altLang="ja-JP" sz="2400" dirty="0"/>
                        <a:t>alpha</a:t>
                      </a:r>
                      <a:endParaRPr kumimoji="1" lang="ja-JP" altLang="en-US" sz="2400" dirty="0"/>
                    </a:p>
                  </a:txBody>
                  <a:tcPr marL="68580" marR="68580" marT="34290" marB="34290" anchor="ctr"/>
                </a:tc>
                <a:tc>
                  <a:txBody>
                    <a:bodyPr/>
                    <a:lstStyle/>
                    <a:p>
                      <a:pPr algn="ctr"/>
                      <a:r>
                        <a:rPr kumimoji="1" lang="en-US" altLang="ja-JP" sz="2400" dirty="0"/>
                        <a:t>0.05</a:t>
                      </a:r>
                    </a:p>
                  </a:txBody>
                  <a:tcPr marL="68580" marR="68580" marT="34290" marB="34290" anchor="ctr"/>
                </a:tc>
                <a:extLst>
                  <a:ext uri="{0D108BD9-81ED-4DB2-BD59-A6C34878D82A}">
                    <a16:rowId xmlns:a16="http://schemas.microsoft.com/office/drawing/2014/main" val="4139072511"/>
                  </a:ext>
                </a:extLst>
              </a:tr>
              <a:tr h="435732">
                <a:tc>
                  <a:txBody>
                    <a:bodyPr/>
                    <a:lstStyle/>
                    <a:p>
                      <a:pPr algn="ctr"/>
                      <a:r>
                        <a:rPr kumimoji="1" lang="en-US" altLang="ja-JP" sz="2400" dirty="0"/>
                        <a:t>min count</a:t>
                      </a:r>
                      <a:endParaRPr kumimoji="1" lang="ja-JP" altLang="en-US" sz="2400" dirty="0"/>
                    </a:p>
                  </a:txBody>
                  <a:tcPr marL="68580" marR="68580" marT="34290" marB="34290" anchor="ctr"/>
                </a:tc>
                <a:tc>
                  <a:txBody>
                    <a:bodyPr/>
                    <a:lstStyle/>
                    <a:p>
                      <a:pPr algn="ctr"/>
                      <a:r>
                        <a:rPr kumimoji="1" lang="en-US" altLang="ja-JP" sz="2400" dirty="0"/>
                        <a:t>5</a:t>
                      </a:r>
                    </a:p>
                  </a:txBody>
                  <a:tcPr marL="68580" marR="68580" marT="34290" marB="34290" anchor="ctr"/>
                </a:tc>
                <a:extLst>
                  <a:ext uri="{0D108BD9-81ED-4DB2-BD59-A6C34878D82A}">
                    <a16:rowId xmlns:a16="http://schemas.microsoft.com/office/drawing/2014/main" val="1490093720"/>
                  </a:ext>
                </a:extLst>
              </a:tr>
              <a:tr h="435732">
                <a:tc>
                  <a:txBody>
                    <a:bodyPr/>
                    <a:lstStyle/>
                    <a:p>
                      <a:pPr algn="ctr"/>
                      <a:r>
                        <a:rPr kumimoji="1" lang="en-US" altLang="ja-JP" sz="2400" dirty="0"/>
                        <a:t>workers</a:t>
                      </a:r>
                      <a:endParaRPr kumimoji="1" lang="ja-JP" altLang="en-US" sz="2400" dirty="0"/>
                    </a:p>
                  </a:txBody>
                  <a:tcPr marL="68580" marR="68580" marT="34290" marB="34290" anchor="ctr"/>
                </a:tc>
                <a:tc>
                  <a:txBody>
                    <a:bodyPr/>
                    <a:lstStyle/>
                    <a:p>
                      <a:pPr algn="ctr"/>
                      <a:r>
                        <a:rPr kumimoji="1" lang="en-US" altLang="ja-JP" sz="2400" dirty="0"/>
                        <a:t>4</a:t>
                      </a:r>
                    </a:p>
                  </a:txBody>
                  <a:tcPr marL="68580" marR="68580" marT="34290" marB="34290" anchor="ctr"/>
                </a:tc>
                <a:extLst>
                  <a:ext uri="{0D108BD9-81ED-4DB2-BD59-A6C34878D82A}">
                    <a16:rowId xmlns:a16="http://schemas.microsoft.com/office/drawing/2014/main" val="3646516535"/>
                  </a:ext>
                </a:extLst>
              </a:tr>
            </a:tbl>
          </a:graphicData>
        </a:graphic>
      </p:graphicFrame>
      <p:sp>
        <p:nvSpPr>
          <p:cNvPr id="12" name="テキスト ボックス 11">
            <a:extLst>
              <a:ext uri="{FF2B5EF4-FFF2-40B4-BE49-F238E27FC236}">
                <a16:creationId xmlns:a16="http://schemas.microsoft.com/office/drawing/2014/main" id="{2794844C-DE63-41A7-8024-CBF5AAA0F4E3}"/>
              </a:ext>
            </a:extLst>
          </p:cNvPr>
          <p:cNvSpPr txBox="1"/>
          <p:nvPr/>
        </p:nvSpPr>
        <p:spPr>
          <a:xfrm>
            <a:off x="4865873" y="5174216"/>
            <a:ext cx="2469206" cy="461665"/>
          </a:xfrm>
          <a:prstGeom prst="rect">
            <a:avLst/>
          </a:prstGeom>
          <a:noFill/>
        </p:spPr>
        <p:txBody>
          <a:bodyPr wrap="square" rtlCol="0">
            <a:spAutoFit/>
          </a:bodyPr>
          <a:lstStyle/>
          <a:p>
            <a:r>
              <a:rPr kumimoji="1" lang="ja-JP" altLang="en-US" sz="2400" dirty="0"/>
              <a:t>学習時間 </a:t>
            </a:r>
            <a:r>
              <a:rPr kumimoji="1" lang="en-US" altLang="ja-JP" sz="2400" dirty="0"/>
              <a:t>10</a:t>
            </a:r>
            <a:r>
              <a:rPr kumimoji="1" lang="ja-JP" altLang="en-US" sz="2400" dirty="0"/>
              <a:t>時間</a:t>
            </a:r>
          </a:p>
        </p:txBody>
      </p:sp>
    </p:spTree>
    <p:extLst>
      <p:ext uri="{BB962C8B-B14F-4D97-AF65-F5344CB8AC3E}">
        <p14:creationId xmlns:p14="http://schemas.microsoft.com/office/powerpoint/2010/main" val="11265817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45B94-D98C-A243-CEE5-479041F4E8DA}"/>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A13125C5-8970-54F3-2B73-B67AFB0BCE27}"/>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a:t>
            </a:r>
            <a:r>
              <a:rPr lang="en-US" altLang="ja-JP" sz="3200" b="1" dirty="0">
                <a:latin typeface="+mn-ea"/>
              </a:rPr>
              <a:t> : </a:t>
            </a:r>
            <a:r>
              <a:rPr lang="ja-JP" altLang="en-US" sz="3200" b="1" dirty="0">
                <a:latin typeface="+mn-ea"/>
              </a:rPr>
              <a:t>トークン数による影響</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3353842D-3954-6CC7-C59E-11D4A1084EB7}"/>
              </a:ext>
            </a:extLst>
          </p:cNvPr>
          <p:cNvSpPr>
            <a:spLocks noGrp="1"/>
          </p:cNvSpPr>
          <p:nvPr>
            <p:ph type="sldNum" sz="quarter" idx="12"/>
          </p:nvPr>
        </p:nvSpPr>
        <p:spPr/>
        <p:txBody>
          <a:bodyPr/>
          <a:lstStyle/>
          <a:p>
            <a:fld id="{84E5AB44-6C43-4864-84E5-D75B94A07FCF}" type="slidenum">
              <a:rPr kumimoji="1" lang="ja-JP" altLang="en-US" smtClean="0"/>
              <a:t>43</a:t>
            </a:fld>
            <a:endParaRPr kumimoji="1" lang="ja-JP" altLang="en-US"/>
          </a:p>
        </p:txBody>
      </p:sp>
      <mc:AlternateContent xmlns:mc="http://schemas.openxmlformats.org/markup-compatibility/2006">
        <mc:Choice xmlns:a14="http://schemas.microsoft.com/office/drawing/2010/main" Requires="a14">
          <p:graphicFrame>
            <p:nvGraphicFramePr>
              <p:cNvPr id="3" name="表 2">
                <a:extLst>
                  <a:ext uri="{FF2B5EF4-FFF2-40B4-BE49-F238E27FC236}">
                    <a16:creationId xmlns:a16="http://schemas.microsoft.com/office/drawing/2014/main" id="{958C4D11-82A7-73F9-9409-C1123DFE2D25}"/>
                  </a:ext>
                </a:extLst>
              </p:cNvPr>
              <p:cNvGraphicFramePr>
                <a:graphicFrameLocks noGrp="1"/>
              </p:cNvGraphicFramePr>
              <p:nvPr/>
            </p:nvGraphicFramePr>
            <p:xfrm>
              <a:off x="133719" y="3283200"/>
              <a:ext cx="3410045" cy="1867323"/>
            </p:xfrm>
            <a:graphic>
              <a:graphicData uri="http://schemas.openxmlformats.org/drawingml/2006/table">
                <a:tbl>
                  <a:tblPr firstRow="1" lastRow="1" bandRow="1">
                    <a:tableStyleId>{BDBED569-4797-4DF1-A0F4-6AAB3CD982D8}</a:tableStyleId>
                  </a:tblPr>
                  <a:tblGrid>
                    <a:gridCol w="1670107">
                      <a:extLst>
                        <a:ext uri="{9D8B030D-6E8A-4147-A177-3AD203B41FA5}">
                          <a16:colId xmlns:a16="http://schemas.microsoft.com/office/drawing/2014/main" val="498377033"/>
                        </a:ext>
                      </a:extLst>
                    </a:gridCol>
                    <a:gridCol w="869969">
                      <a:extLst>
                        <a:ext uri="{9D8B030D-6E8A-4147-A177-3AD203B41FA5}">
                          <a16:colId xmlns:a16="http://schemas.microsoft.com/office/drawing/2014/main" val="3744778616"/>
                        </a:ext>
                      </a:extLst>
                    </a:gridCol>
                    <a:gridCol w="869969">
                      <a:extLst>
                        <a:ext uri="{9D8B030D-6E8A-4147-A177-3AD203B41FA5}">
                          <a16:colId xmlns:a16="http://schemas.microsoft.com/office/drawing/2014/main" val="275125406"/>
                        </a:ext>
                      </a:extLst>
                    </a:gridCol>
                  </a:tblGrid>
                  <a:tr h="434340">
                    <a:tc rowSpan="2">
                      <a:txBody>
                        <a:bodyPr/>
                        <a:lstStyle/>
                        <a:p>
                          <a:pPr algn="ctr"/>
                          <a:endParaRPr kumimoji="1" lang="ja-JP" altLang="en-US" sz="2000" dirty="0">
                            <a:solidFill>
                              <a:schemeClr val="tx1"/>
                            </a:solidFill>
                          </a:endParaRPr>
                        </a:p>
                      </a:txBody>
                      <a:tcPr marL="68580" marR="68580" marT="34290" marB="34290" anchor="ctr"/>
                    </a:tc>
                    <a:tc gridSpan="2">
                      <a:txBody>
                        <a:bodyPr/>
                        <a:lstStyle/>
                        <a:p>
                          <a:pPr algn="ctr"/>
                          <a:r>
                            <a:rPr kumimoji="1" lang="ja-JP" altLang="en-US" sz="2400" dirty="0">
                              <a:solidFill>
                                <a:schemeClr val="tx1"/>
                              </a:solidFill>
                            </a:rPr>
                            <a:t>トークン数</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1423">
                    <a:tc vMerge="1">
                      <a:txBody>
                        <a:bodyPr/>
                        <a:lstStyle/>
                        <a:p>
                          <a:pPr algn="ctr"/>
                          <a:endParaRPr kumimoji="1" lang="ja-JP" altLang="en-US" sz="2800" dirty="0">
                            <a:solidFill>
                              <a:schemeClr val="tx1"/>
                            </a:solidFill>
                          </a:endParaRPr>
                        </a:p>
                      </a:txBody>
                      <a:tcPr/>
                    </a:tc>
                    <a:tc>
                      <a:txBody>
                        <a:bodyPr/>
                        <a:lstStyle/>
                        <a:p>
                          <a:pPr algn="ctr"/>
                          <a14:m>
                            <m:oMathPara xmlns:m="http://schemas.openxmlformats.org/officeDocument/2006/math">
                              <m:oMathParaPr>
                                <m:jc m:val="center"/>
                              </m:oMathParaPr>
                              <m:oMath xmlns:m="http://schemas.openxmlformats.org/officeDocument/2006/math">
                                <m:r>
                                  <a:rPr kumimoji="1" lang="en-US" altLang="ja-JP" sz="1800" b="1" i="1" dirty="0" smtClean="0">
                                    <a:solidFill>
                                      <a:schemeClr val="tx1"/>
                                    </a:solidFill>
                                    <a:latin typeface="Cambria Math" panose="02040503050406030204" pitchFamily="18" charset="0"/>
                                    <a:ea typeface="Cambria Math" panose="02040503050406030204" pitchFamily="18" charset="0"/>
                                  </a:rPr>
                                  <m:t>≥</m:t>
                                </m:r>
                                <m:r>
                                  <a:rPr kumimoji="1" lang="en-US" altLang="ja-JP" sz="1800" b="1" i="1" dirty="0" smtClean="0">
                                    <a:solidFill>
                                      <a:schemeClr val="tx1"/>
                                    </a:solidFill>
                                    <a:latin typeface="Cambria Math" panose="02040503050406030204" pitchFamily="18" charset="0"/>
                                    <a:ea typeface="Cambria Math" panose="02040503050406030204" pitchFamily="18" charset="0"/>
                                  </a:rPr>
                                  <m:t>𝟓𝟏𝟐</m:t>
                                </m:r>
                              </m:oMath>
                            </m:oMathPara>
                          </a14:m>
                          <a:endParaRPr kumimoji="1" lang="ja-JP" altLang="en-US" sz="1800" b="1" dirty="0">
                            <a:solidFill>
                              <a:schemeClr val="tx1"/>
                            </a:solidFill>
                          </a:endParaRPr>
                        </a:p>
                      </a:txBody>
                      <a:tcPr marL="68580" marR="68580" marT="34290" marB="34290" anchor="ctr"/>
                    </a:tc>
                    <a:tc>
                      <a:txBody>
                        <a:bodyPr/>
                        <a:lstStyle/>
                        <a:p>
                          <a:pPr algn="ctr"/>
                          <a14:m>
                            <m:oMathPara xmlns:m="http://schemas.openxmlformats.org/officeDocument/2006/math">
                              <m:oMathParaPr>
                                <m:jc m:val="center"/>
                              </m:oMathParaPr>
                              <m:oMath xmlns:m="http://schemas.openxmlformats.org/officeDocument/2006/math">
                                <m:r>
                                  <a:rPr kumimoji="1" lang="en-US" altLang="ja-JP" sz="1800" b="1" i="1" dirty="0" smtClean="0">
                                    <a:solidFill>
                                      <a:schemeClr val="tx1"/>
                                    </a:solidFill>
                                    <a:latin typeface="Cambria Math" panose="02040503050406030204" pitchFamily="18" charset="0"/>
                                    <a:ea typeface="Cambria Math" panose="02040503050406030204" pitchFamily="18" charset="0"/>
                                  </a:rPr>
                                  <m:t>&lt;</m:t>
                                </m:r>
                                <m:r>
                                  <a:rPr kumimoji="1" lang="en-US" altLang="ja-JP" sz="1800" b="1" i="1" dirty="0" smtClean="0">
                                    <a:solidFill>
                                      <a:schemeClr val="tx1"/>
                                    </a:solidFill>
                                    <a:latin typeface="Cambria Math" panose="02040503050406030204" pitchFamily="18" charset="0"/>
                                    <a:ea typeface="Cambria Math" panose="02040503050406030204" pitchFamily="18" charset="0"/>
                                  </a:rPr>
                                  <m:t>𝟓𝟏𝟐</m:t>
                                </m:r>
                              </m:oMath>
                            </m:oMathPara>
                          </a14:m>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495780">
                    <a:tc>
                      <a:txBody>
                        <a:bodyPr/>
                        <a:lstStyle/>
                        <a:p>
                          <a:pPr algn="ctr"/>
                          <a:r>
                            <a:rPr kumimoji="1" lang="en-US" altLang="ja-JP" sz="2000" b="1" dirty="0"/>
                            <a:t>Original</a:t>
                          </a:r>
                          <a:endParaRPr kumimoji="1" lang="ja-JP" altLang="en-US" sz="2000" b="1" dirty="0"/>
                        </a:p>
                      </a:txBody>
                      <a:tcPr marL="68580" marR="68580" marT="34290" marB="34290" anchor="ctr"/>
                    </a:tc>
                    <a:tc>
                      <a:txBody>
                        <a:bodyPr/>
                        <a:lstStyle/>
                        <a:p>
                          <a:pPr algn="ctr"/>
                          <a:r>
                            <a:rPr kumimoji="1" lang="en-US" altLang="ja-JP" sz="2400" b="1" u="none" dirty="0">
                              <a:solidFill>
                                <a:schemeClr val="tx1"/>
                              </a:solidFill>
                            </a:rPr>
                            <a:t>3747</a:t>
                          </a:r>
                          <a:endParaRPr kumimoji="1" lang="ja-JP" altLang="en-US" sz="2400" b="1" u="none" dirty="0">
                            <a:solidFill>
                              <a:schemeClr val="tx1"/>
                            </a:solidFill>
                          </a:endParaRPr>
                        </a:p>
                      </a:txBody>
                      <a:tcPr marL="68580" marR="68580" marT="34290" marB="34290" anchor="ctr"/>
                    </a:tc>
                    <a:tc>
                      <a:txBody>
                        <a:bodyPr/>
                        <a:lstStyle/>
                        <a:p>
                          <a:pPr algn="ctr"/>
                          <a:r>
                            <a:rPr kumimoji="1" lang="en-US" altLang="ja-JP" sz="2400" b="1" u="none" dirty="0">
                              <a:solidFill>
                                <a:schemeClr val="tx1"/>
                              </a:solidFill>
                            </a:rPr>
                            <a:t>2148</a:t>
                          </a:r>
                          <a:endParaRPr kumimoji="1" lang="ja-JP" altLang="en-US" sz="24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495780">
                    <a:tc>
                      <a:txBody>
                        <a:bodyPr/>
                        <a:lstStyle/>
                        <a:p>
                          <a:pPr algn="ctr"/>
                          <a:r>
                            <a:rPr kumimoji="1" lang="en-US" altLang="ja-JP" sz="2000" b="1" dirty="0"/>
                            <a:t>Summary</a:t>
                          </a:r>
                          <a:endParaRPr kumimoji="1" lang="ja-JP" altLang="en-US" sz="2000" b="1" dirty="0"/>
                        </a:p>
                      </a:txBody>
                      <a:tcPr marL="68580" marR="68580" marT="34290" marB="34290" anchor="ctr"/>
                    </a:tc>
                    <a:tc>
                      <a:txBody>
                        <a:bodyPr/>
                        <a:lstStyle/>
                        <a:p>
                          <a:pPr algn="ctr"/>
                          <a:r>
                            <a:rPr kumimoji="1" lang="en-US" altLang="ja-JP" sz="2400" b="1" dirty="0">
                              <a:solidFill>
                                <a:srgbClr val="F4B54B"/>
                              </a:solidFill>
                            </a:rPr>
                            <a:t>11</a:t>
                          </a:r>
                          <a:endParaRPr kumimoji="1" lang="ja-JP" altLang="en-US" sz="2400" b="1" dirty="0">
                            <a:solidFill>
                              <a:srgbClr val="F4B54B"/>
                            </a:solidFill>
                          </a:endParaRPr>
                        </a:p>
                      </a:txBody>
                      <a:tcPr marL="68580" marR="68580" marT="34290" marB="34290" anchor="ctr"/>
                    </a:tc>
                    <a:tc>
                      <a:txBody>
                        <a:bodyPr/>
                        <a:lstStyle/>
                        <a:p>
                          <a:pPr algn="ctr"/>
                          <a:r>
                            <a:rPr kumimoji="1" lang="en-US" altLang="ja-JP" sz="2400" b="1" dirty="0">
                              <a:solidFill>
                                <a:schemeClr val="tx1"/>
                              </a:solidFill>
                            </a:rPr>
                            <a:t>5884</a:t>
                          </a:r>
                          <a:endParaRPr kumimoji="1" lang="ja-JP" altLang="en-US" sz="2400" b="1" dirty="0">
                            <a:solidFill>
                              <a:schemeClr val="tx1"/>
                            </a:solidFill>
                          </a:endParaRPr>
                        </a:p>
                      </a:txBody>
                      <a:tcPr marL="68580" marR="68580" marT="34290" marB="34290" anchor="ctr"/>
                    </a:tc>
                    <a:extLst>
                      <a:ext uri="{0D108BD9-81ED-4DB2-BD59-A6C34878D82A}">
                        <a16:rowId xmlns:a16="http://schemas.microsoft.com/office/drawing/2014/main" val="3505142670"/>
                      </a:ext>
                    </a:extLst>
                  </a:tr>
                </a:tbl>
              </a:graphicData>
            </a:graphic>
          </p:graphicFrame>
        </mc:Choice>
        <mc:Fallback>
          <p:graphicFrame>
            <p:nvGraphicFramePr>
              <p:cNvPr id="3" name="表 2">
                <a:extLst>
                  <a:ext uri="{FF2B5EF4-FFF2-40B4-BE49-F238E27FC236}">
                    <a16:creationId xmlns:a16="http://schemas.microsoft.com/office/drawing/2014/main" id="{958C4D11-82A7-73F9-9409-C1123DFE2D25}"/>
                  </a:ext>
                </a:extLst>
              </p:cNvPr>
              <p:cNvGraphicFramePr>
                <a:graphicFrameLocks noGrp="1"/>
              </p:cNvGraphicFramePr>
              <p:nvPr/>
            </p:nvGraphicFramePr>
            <p:xfrm>
              <a:off x="133719" y="3283200"/>
              <a:ext cx="3410045" cy="1867323"/>
            </p:xfrm>
            <a:graphic>
              <a:graphicData uri="http://schemas.openxmlformats.org/drawingml/2006/table">
                <a:tbl>
                  <a:tblPr firstRow="1" lastRow="1" bandRow="1">
                    <a:tableStyleId>{BDBED569-4797-4DF1-A0F4-6AAB3CD982D8}</a:tableStyleId>
                  </a:tblPr>
                  <a:tblGrid>
                    <a:gridCol w="1670107">
                      <a:extLst>
                        <a:ext uri="{9D8B030D-6E8A-4147-A177-3AD203B41FA5}">
                          <a16:colId xmlns:a16="http://schemas.microsoft.com/office/drawing/2014/main" val="498377033"/>
                        </a:ext>
                      </a:extLst>
                    </a:gridCol>
                    <a:gridCol w="869969">
                      <a:extLst>
                        <a:ext uri="{9D8B030D-6E8A-4147-A177-3AD203B41FA5}">
                          <a16:colId xmlns:a16="http://schemas.microsoft.com/office/drawing/2014/main" val="3744778616"/>
                        </a:ext>
                      </a:extLst>
                    </a:gridCol>
                    <a:gridCol w="869969">
                      <a:extLst>
                        <a:ext uri="{9D8B030D-6E8A-4147-A177-3AD203B41FA5}">
                          <a16:colId xmlns:a16="http://schemas.microsoft.com/office/drawing/2014/main" val="275125406"/>
                        </a:ext>
                      </a:extLst>
                    </a:gridCol>
                  </a:tblGrid>
                  <a:tr h="434340">
                    <a:tc rowSpan="2">
                      <a:txBody>
                        <a:bodyPr/>
                        <a:lstStyle/>
                        <a:p>
                          <a:pPr algn="ctr"/>
                          <a:endParaRPr kumimoji="1" lang="ja-JP" altLang="en-US" sz="2000" dirty="0">
                            <a:solidFill>
                              <a:schemeClr val="tx1"/>
                            </a:solidFill>
                          </a:endParaRPr>
                        </a:p>
                      </a:txBody>
                      <a:tcPr marL="68580" marR="68580" marT="34290" marB="34290" anchor="ctr"/>
                    </a:tc>
                    <a:tc gridSpan="2">
                      <a:txBody>
                        <a:bodyPr/>
                        <a:lstStyle/>
                        <a:p>
                          <a:pPr algn="ctr"/>
                          <a:r>
                            <a:rPr kumimoji="1" lang="ja-JP" altLang="en-US" sz="2400" dirty="0">
                              <a:solidFill>
                                <a:schemeClr val="tx1"/>
                              </a:solidFill>
                            </a:rPr>
                            <a:t>トークン数</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1423">
                    <a:tc vMerge="1">
                      <a:txBody>
                        <a:bodyPr/>
                        <a:lstStyle/>
                        <a:p>
                          <a:pPr algn="ctr"/>
                          <a:endParaRPr kumimoji="1" lang="ja-JP" altLang="en-US" sz="2800" dirty="0">
                            <a:solidFill>
                              <a:schemeClr val="tx1"/>
                            </a:solidFill>
                          </a:endParaRPr>
                        </a:p>
                      </a:txBody>
                      <a:tcPr/>
                    </a:tc>
                    <a:tc>
                      <a:txBody>
                        <a:bodyPr/>
                        <a:lstStyle/>
                        <a:p>
                          <a:endParaRPr lang="ja-JP"/>
                        </a:p>
                      </a:txBody>
                      <a:tcPr marL="68580" marR="68580" marT="34290" marB="34290" anchor="ctr">
                        <a:blipFill>
                          <a:blip r:embed="rId3"/>
                          <a:stretch>
                            <a:fillRect l="-193007" t="-112329" r="-103497" b="-250685"/>
                          </a:stretch>
                        </a:blipFill>
                      </a:tcPr>
                    </a:tc>
                    <a:tc>
                      <a:txBody>
                        <a:bodyPr/>
                        <a:lstStyle/>
                        <a:p>
                          <a:endParaRPr lang="ja-JP"/>
                        </a:p>
                      </a:txBody>
                      <a:tcPr marL="68580" marR="68580" marT="34290" marB="34290" anchor="ctr">
                        <a:blipFill>
                          <a:blip r:embed="rId3"/>
                          <a:stretch>
                            <a:fillRect l="-293007" t="-112329" r="-3497" b="-250685"/>
                          </a:stretch>
                        </a:blipFill>
                      </a:tcPr>
                    </a:tc>
                    <a:extLst>
                      <a:ext uri="{0D108BD9-81ED-4DB2-BD59-A6C34878D82A}">
                        <a16:rowId xmlns:a16="http://schemas.microsoft.com/office/drawing/2014/main" val="2543766031"/>
                      </a:ext>
                    </a:extLst>
                  </a:tr>
                  <a:tr h="495780">
                    <a:tc>
                      <a:txBody>
                        <a:bodyPr/>
                        <a:lstStyle/>
                        <a:p>
                          <a:pPr algn="ctr"/>
                          <a:r>
                            <a:rPr kumimoji="1" lang="en-US" altLang="ja-JP" sz="2000" b="1" dirty="0"/>
                            <a:t>Original</a:t>
                          </a:r>
                          <a:endParaRPr kumimoji="1" lang="ja-JP" altLang="en-US" sz="2000" b="1" dirty="0"/>
                        </a:p>
                      </a:txBody>
                      <a:tcPr marL="68580" marR="68580" marT="34290" marB="34290" anchor="ctr"/>
                    </a:tc>
                    <a:tc>
                      <a:txBody>
                        <a:bodyPr/>
                        <a:lstStyle/>
                        <a:p>
                          <a:pPr algn="ctr"/>
                          <a:r>
                            <a:rPr kumimoji="1" lang="en-US" altLang="ja-JP" sz="2400" b="1" u="none" dirty="0">
                              <a:solidFill>
                                <a:schemeClr val="tx1"/>
                              </a:solidFill>
                            </a:rPr>
                            <a:t>3747</a:t>
                          </a:r>
                          <a:endParaRPr kumimoji="1" lang="ja-JP" altLang="en-US" sz="2400" b="1" u="none" dirty="0">
                            <a:solidFill>
                              <a:schemeClr val="tx1"/>
                            </a:solidFill>
                          </a:endParaRPr>
                        </a:p>
                      </a:txBody>
                      <a:tcPr marL="68580" marR="68580" marT="34290" marB="34290" anchor="ctr"/>
                    </a:tc>
                    <a:tc>
                      <a:txBody>
                        <a:bodyPr/>
                        <a:lstStyle/>
                        <a:p>
                          <a:pPr algn="ctr"/>
                          <a:r>
                            <a:rPr kumimoji="1" lang="en-US" altLang="ja-JP" sz="2400" b="1" u="none" dirty="0">
                              <a:solidFill>
                                <a:schemeClr val="tx1"/>
                              </a:solidFill>
                            </a:rPr>
                            <a:t>2148</a:t>
                          </a:r>
                          <a:endParaRPr kumimoji="1" lang="ja-JP" altLang="en-US" sz="24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495780">
                    <a:tc>
                      <a:txBody>
                        <a:bodyPr/>
                        <a:lstStyle/>
                        <a:p>
                          <a:pPr algn="ctr"/>
                          <a:r>
                            <a:rPr kumimoji="1" lang="en-US" altLang="ja-JP" sz="2000" b="1" dirty="0"/>
                            <a:t>Summary</a:t>
                          </a:r>
                          <a:endParaRPr kumimoji="1" lang="ja-JP" altLang="en-US" sz="2000" b="1" dirty="0"/>
                        </a:p>
                      </a:txBody>
                      <a:tcPr marL="68580" marR="68580" marT="34290" marB="34290" anchor="ctr"/>
                    </a:tc>
                    <a:tc>
                      <a:txBody>
                        <a:bodyPr/>
                        <a:lstStyle/>
                        <a:p>
                          <a:pPr algn="ctr"/>
                          <a:r>
                            <a:rPr kumimoji="1" lang="en-US" altLang="ja-JP" sz="2400" b="1" dirty="0">
                              <a:solidFill>
                                <a:srgbClr val="F4B54B"/>
                              </a:solidFill>
                            </a:rPr>
                            <a:t>11</a:t>
                          </a:r>
                          <a:endParaRPr kumimoji="1" lang="ja-JP" altLang="en-US" sz="2400" b="1" dirty="0">
                            <a:solidFill>
                              <a:srgbClr val="F4B54B"/>
                            </a:solidFill>
                          </a:endParaRPr>
                        </a:p>
                      </a:txBody>
                      <a:tcPr marL="68580" marR="68580" marT="34290" marB="34290" anchor="ctr"/>
                    </a:tc>
                    <a:tc>
                      <a:txBody>
                        <a:bodyPr/>
                        <a:lstStyle/>
                        <a:p>
                          <a:pPr algn="ctr"/>
                          <a:r>
                            <a:rPr kumimoji="1" lang="en-US" altLang="ja-JP" sz="2400" b="1" dirty="0">
                              <a:solidFill>
                                <a:schemeClr val="tx1"/>
                              </a:solidFill>
                            </a:rPr>
                            <a:t>5884</a:t>
                          </a:r>
                          <a:endParaRPr kumimoji="1" lang="ja-JP" altLang="en-US" sz="2400" b="1" dirty="0">
                            <a:solidFill>
                              <a:schemeClr val="tx1"/>
                            </a:solidFill>
                          </a:endParaRPr>
                        </a:p>
                      </a:txBody>
                      <a:tcPr marL="68580" marR="68580" marT="34290" marB="34290" anchor="ctr"/>
                    </a:tc>
                    <a:extLst>
                      <a:ext uri="{0D108BD9-81ED-4DB2-BD59-A6C34878D82A}">
                        <a16:rowId xmlns:a16="http://schemas.microsoft.com/office/drawing/2014/main" val="3505142670"/>
                      </a:ext>
                    </a:extLst>
                  </a:tr>
                </a:tbl>
              </a:graphicData>
            </a:graphic>
          </p:graphicFrame>
        </mc:Fallback>
      </mc:AlternateContent>
      <p:sp>
        <p:nvSpPr>
          <p:cNvPr id="12" name="テキスト ボックス 11">
            <a:extLst>
              <a:ext uri="{FF2B5EF4-FFF2-40B4-BE49-F238E27FC236}">
                <a16:creationId xmlns:a16="http://schemas.microsoft.com/office/drawing/2014/main" id="{8925289A-198F-0556-800D-FB24FFF68848}"/>
              </a:ext>
            </a:extLst>
          </p:cNvPr>
          <p:cNvSpPr txBox="1"/>
          <p:nvPr/>
        </p:nvSpPr>
        <p:spPr>
          <a:xfrm>
            <a:off x="3605463" y="1426808"/>
            <a:ext cx="5289755" cy="400110"/>
          </a:xfrm>
          <a:prstGeom prst="rect">
            <a:avLst/>
          </a:prstGeom>
          <a:noFill/>
        </p:spPr>
        <p:txBody>
          <a:bodyPr wrap="square" rtlCol="0">
            <a:spAutoFit/>
          </a:bodyPr>
          <a:lstStyle/>
          <a:p>
            <a:pPr algn="ctr"/>
            <a:r>
              <a:rPr kumimoji="1" lang="ja-JP" altLang="en-US" sz="2000" dirty="0"/>
              <a:t>訓練用データのトークン数分布 </a:t>
            </a:r>
            <a:r>
              <a:rPr kumimoji="1" lang="en-US" altLang="ja-JP" sz="2000" dirty="0"/>
              <a:t>(</a:t>
            </a:r>
            <a:r>
              <a:rPr kumimoji="1" lang="ja-JP" altLang="en-US" sz="2000" dirty="0"/>
              <a:t>縦軸 </a:t>
            </a:r>
            <a:r>
              <a:rPr kumimoji="1" lang="en-US" altLang="ja-JP" sz="2000" dirty="0"/>
              <a:t>: </a:t>
            </a:r>
            <a:r>
              <a:rPr kumimoji="1" lang="ja-JP" altLang="en-US" sz="2000" dirty="0"/>
              <a:t>度数</a:t>
            </a:r>
            <a:r>
              <a:rPr kumimoji="1" lang="en-US" altLang="ja-JP" sz="2000" dirty="0"/>
              <a:t>)</a:t>
            </a:r>
            <a:endParaRPr kumimoji="1" lang="ja-JP" altLang="en-US" sz="2000" dirty="0"/>
          </a:p>
        </p:txBody>
      </p:sp>
      <p:grpSp>
        <p:nvGrpSpPr>
          <p:cNvPr id="4" name="グループ化 3">
            <a:extLst>
              <a:ext uri="{FF2B5EF4-FFF2-40B4-BE49-F238E27FC236}">
                <a16:creationId xmlns:a16="http://schemas.microsoft.com/office/drawing/2014/main" id="{0A9AC22C-8DB4-B402-C54B-82102666B0A7}"/>
              </a:ext>
            </a:extLst>
          </p:cNvPr>
          <p:cNvGrpSpPr/>
          <p:nvPr/>
        </p:nvGrpSpPr>
        <p:grpSpPr>
          <a:xfrm>
            <a:off x="3605462" y="1895337"/>
            <a:ext cx="5289755" cy="3634106"/>
            <a:chOff x="3605462" y="1895337"/>
            <a:chExt cx="5289755" cy="3634106"/>
          </a:xfrm>
        </p:grpSpPr>
        <p:sp>
          <p:nvSpPr>
            <p:cNvPr id="2" name="正方形/長方形 1">
              <a:extLst>
                <a:ext uri="{FF2B5EF4-FFF2-40B4-BE49-F238E27FC236}">
                  <a16:creationId xmlns:a16="http://schemas.microsoft.com/office/drawing/2014/main" id="{70AD7785-4E6F-183A-3C21-62670B02E7B2}"/>
                </a:ext>
              </a:extLst>
            </p:cNvPr>
            <p:cNvSpPr/>
            <p:nvPr/>
          </p:nvSpPr>
          <p:spPr>
            <a:xfrm>
              <a:off x="3667164" y="1895337"/>
              <a:ext cx="5166354" cy="363410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 name="グループ化 10">
              <a:extLst>
                <a:ext uri="{FF2B5EF4-FFF2-40B4-BE49-F238E27FC236}">
                  <a16:creationId xmlns:a16="http://schemas.microsoft.com/office/drawing/2014/main" id="{6D5B1064-F292-6885-1F17-0610006D812E}"/>
                </a:ext>
              </a:extLst>
            </p:cNvPr>
            <p:cNvGrpSpPr/>
            <p:nvPr/>
          </p:nvGrpSpPr>
          <p:grpSpPr>
            <a:xfrm>
              <a:off x="3667164" y="1907101"/>
              <a:ext cx="5166355" cy="3243422"/>
              <a:chOff x="3608170" y="1494146"/>
              <a:chExt cx="5166355" cy="3243422"/>
            </a:xfrm>
          </p:grpSpPr>
          <p:pic>
            <p:nvPicPr>
              <p:cNvPr id="5" name="図 4" descr="グラフ, ヒストグラム&#10;&#10;自動的に生成された説明">
                <a:extLst>
                  <a:ext uri="{FF2B5EF4-FFF2-40B4-BE49-F238E27FC236}">
                    <a16:creationId xmlns:a16="http://schemas.microsoft.com/office/drawing/2014/main" id="{95B1A10E-576F-4B92-CF23-15D066265476}"/>
                  </a:ext>
                </a:extLst>
              </p:cNvPr>
              <p:cNvPicPr>
                <a:picLocks noChangeAspect="1"/>
              </p:cNvPicPr>
              <p:nvPr/>
            </p:nvPicPr>
            <p:blipFill rotWithShape="1">
              <a:blip r:embed="rId4"/>
              <a:srcRect l="15327" t="24575" r="18505" b="6192"/>
              <a:stretch/>
            </p:blipFill>
            <p:spPr>
              <a:xfrm>
                <a:off x="3608170" y="1494146"/>
                <a:ext cx="5166355" cy="3243422"/>
              </a:xfrm>
              <a:prstGeom prst="rect">
                <a:avLst/>
              </a:prstGeom>
              <a:ln>
                <a:noFill/>
              </a:ln>
            </p:spPr>
          </p:pic>
          <p:pic>
            <p:nvPicPr>
              <p:cNvPr id="9" name="図 8" descr="グラフ, ヒストグラム&#10;&#10;自動的に生成された説明">
                <a:extLst>
                  <a:ext uri="{FF2B5EF4-FFF2-40B4-BE49-F238E27FC236}">
                    <a16:creationId xmlns:a16="http://schemas.microsoft.com/office/drawing/2014/main" id="{8F102E9C-4D91-E2FE-91FE-A091C9F2BE6B}"/>
                  </a:ext>
                </a:extLst>
              </p:cNvPr>
              <p:cNvPicPr>
                <a:picLocks noChangeAspect="1"/>
              </p:cNvPicPr>
              <p:nvPr/>
            </p:nvPicPr>
            <p:blipFill rotWithShape="1">
              <a:blip r:embed="rId4"/>
              <a:srcRect l="73443" t="12901" r="10486" b="75056"/>
              <a:stretch/>
            </p:blipFill>
            <p:spPr>
              <a:xfrm>
                <a:off x="3654008" y="1612490"/>
                <a:ext cx="1835983" cy="825503"/>
              </a:xfrm>
              <a:prstGeom prst="rect">
                <a:avLst/>
              </a:prstGeom>
            </p:spPr>
          </p:pic>
        </p:grpSp>
        <p:sp>
          <p:nvSpPr>
            <p:cNvPr id="13" name="テキスト ボックス 12">
              <a:extLst>
                <a:ext uri="{FF2B5EF4-FFF2-40B4-BE49-F238E27FC236}">
                  <a16:creationId xmlns:a16="http://schemas.microsoft.com/office/drawing/2014/main" id="{B97F23D1-D263-5D57-929E-165F6AA58D79}"/>
                </a:ext>
              </a:extLst>
            </p:cNvPr>
            <p:cNvSpPr txBox="1"/>
            <p:nvPr/>
          </p:nvSpPr>
          <p:spPr>
            <a:xfrm>
              <a:off x="3605462" y="5129333"/>
              <a:ext cx="5289755" cy="400110"/>
            </a:xfrm>
            <a:prstGeom prst="rect">
              <a:avLst/>
            </a:prstGeom>
            <a:noFill/>
          </p:spPr>
          <p:txBody>
            <a:bodyPr wrap="square" rtlCol="0">
              <a:spAutoFit/>
            </a:bodyPr>
            <a:lstStyle/>
            <a:p>
              <a:pPr algn="ctr"/>
              <a:r>
                <a:rPr kumimoji="1" lang="en-US" altLang="ja-JP" sz="2000" dirty="0">
                  <a:solidFill>
                    <a:sysClr val="windowText" lastClr="000000"/>
                  </a:solidFill>
                </a:rPr>
                <a:t>Number</a:t>
              </a:r>
              <a:r>
                <a:rPr kumimoji="1" lang="ja-JP" altLang="en-US" sz="2000" dirty="0">
                  <a:solidFill>
                    <a:sysClr val="windowText" lastClr="000000"/>
                  </a:solidFill>
                </a:rPr>
                <a:t> </a:t>
              </a:r>
              <a:r>
                <a:rPr kumimoji="1" lang="en-US" altLang="ja-JP" sz="2000" dirty="0">
                  <a:solidFill>
                    <a:sysClr val="windowText" lastClr="000000"/>
                  </a:solidFill>
                </a:rPr>
                <a:t>of Tokens</a:t>
              </a:r>
              <a:endParaRPr kumimoji="1" lang="ja-JP" altLang="en-US" sz="2000" dirty="0">
                <a:solidFill>
                  <a:sysClr val="windowText" lastClr="000000"/>
                </a:solidFill>
              </a:endParaRPr>
            </a:p>
          </p:txBody>
        </p:sp>
      </p:grpSp>
    </p:spTree>
    <p:extLst>
      <p:ext uri="{BB962C8B-B14F-4D97-AF65-F5344CB8AC3E}">
        <p14:creationId xmlns:p14="http://schemas.microsoft.com/office/powerpoint/2010/main" val="27542595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43A45BB-2FBF-4DE0-861B-AB04EB6DEC12}"/>
              </a:ext>
            </a:extLst>
          </p:cNvPr>
          <p:cNvSpPr>
            <a:spLocks noGrp="1"/>
          </p:cNvSpPr>
          <p:nvPr>
            <p:ph type="sldNum" sz="quarter" idx="12"/>
          </p:nvPr>
        </p:nvSpPr>
        <p:spPr/>
        <p:txBody>
          <a:bodyPr/>
          <a:lstStyle/>
          <a:p>
            <a:fld id="{84E5AB44-6C43-4864-84E5-D75B94A07FCF}" type="slidenum">
              <a:rPr kumimoji="1" lang="ja-JP" altLang="en-US" smtClean="0"/>
              <a:pPr/>
              <a:t>44</a:t>
            </a:fld>
            <a:endParaRPr kumimoji="1" lang="ja-JP" altLang="en-US" dirty="0"/>
          </a:p>
        </p:txBody>
      </p:sp>
      <p:grpSp>
        <p:nvGrpSpPr>
          <p:cNvPr id="12" name="グループ化 11">
            <a:extLst>
              <a:ext uri="{FF2B5EF4-FFF2-40B4-BE49-F238E27FC236}">
                <a16:creationId xmlns:a16="http://schemas.microsoft.com/office/drawing/2014/main" id="{3A48B391-CEE1-4E7C-BD85-55253141EC9B}"/>
              </a:ext>
            </a:extLst>
          </p:cNvPr>
          <p:cNvGrpSpPr/>
          <p:nvPr/>
        </p:nvGrpSpPr>
        <p:grpSpPr>
          <a:xfrm>
            <a:off x="1849120" y="1477790"/>
            <a:ext cx="5295218" cy="2214880"/>
            <a:chOff x="1849120" y="1477790"/>
            <a:chExt cx="5295218" cy="2214880"/>
          </a:xfrm>
        </p:grpSpPr>
        <p:grpSp>
          <p:nvGrpSpPr>
            <p:cNvPr id="9" name="グループ化 8">
              <a:extLst>
                <a:ext uri="{FF2B5EF4-FFF2-40B4-BE49-F238E27FC236}">
                  <a16:creationId xmlns:a16="http://schemas.microsoft.com/office/drawing/2014/main" id="{12AB7AE5-1E52-441B-96B1-6D1B373989AA}"/>
                </a:ext>
              </a:extLst>
            </p:cNvPr>
            <p:cNvGrpSpPr/>
            <p:nvPr/>
          </p:nvGrpSpPr>
          <p:grpSpPr>
            <a:xfrm>
              <a:off x="1849120" y="1477790"/>
              <a:ext cx="5295218" cy="2214880"/>
              <a:chOff x="1849120" y="1477790"/>
              <a:chExt cx="5295218" cy="2214880"/>
            </a:xfrm>
          </p:grpSpPr>
          <p:pic>
            <p:nvPicPr>
              <p:cNvPr id="6" name="図 5" descr="タイムライン が含まれている画像&#10;&#10;自動的に生成された説明">
                <a:extLst>
                  <a:ext uri="{FF2B5EF4-FFF2-40B4-BE49-F238E27FC236}">
                    <a16:creationId xmlns:a16="http://schemas.microsoft.com/office/drawing/2014/main" id="{C8EC2B3B-CDA6-4638-96F8-6E869AB289CA}"/>
                  </a:ext>
                </a:extLst>
              </p:cNvPr>
              <p:cNvPicPr>
                <a:picLocks noChangeAspect="1"/>
              </p:cNvPicPr>
              <p:nvPr/>
            </p:nvPicPr>
            <p:blipFill rotWithShape="1">
              <a:blip r:embed="rId2">
                <a:extLst>
                  <a:ext uri="{28A0092B-C50C-407E-A947-70E740481C1C}">
                    <a14:useLocalDpi xmlns:a14="http://schemas.microsoft.com/office/drawing/2010/main" val="0"/>
                  </a:ext>
                </a:extLst>
              </a:blip>
              <a:srcRect l="5333" t="37445" r="7803" b="38333"/>
              <a:stretch/>
            </p:blipFill>
            <p:spPr>
              <a:xfrm>
                <a:off x="1849120" y="2585230"/>
                <a:ext cx="5295218" cy="1107440"/>
              </a:xfrm>
              <a:prstGeom prst="rect">
                <a:avLst/>
              </a:prstGeom>
            </p:spPr>
          </p:pic>
          <p:pic>
            <p:nvPicPr>
              <p:cNvPr id="8" name="図 7" descr="グラフィカル ユーザー インターフェイス が含まれている画像&#10;&#10;自動的に生成された説明">
                <a:extLst>
                  <a:ext uri="{FF2B5EF4-FFF2-40B4-BE49-F238E27FC236}">
                    <a16:creationId xmlns:a16="http://schemas.microsoft.com/office/drawing/2014/main" id="{E7841D75-B7DD-4F25-994B-D239EE84C670}"/>
                  </a:ext>
                </a:extLst>
              </p:cNvPr>
              <p:cNvPicPr>
                <a:picLocks noChangeAspect="1"/>
              </p:cNvPicPr>
              <p:nvPr/>
            </p:nvPicPr>
            <p:blipFill rotWithShape="1">
              <a:blip r:embed="rId3">
                <a:extLst>
                  <a:ext uri="{28A0092B-C50C-407E-A947-70E740481C1C}">
                    <a14:useLocalDpi xmlns:a14="http://schemas.microsoft.com/office/drawing/2010/main" val="0"/>
                  </a:ext>
                </a:extLst>
              </a:blip>
              <a:srcRect l="5333" t="37445" r="7803" b="38333"/>
              <a:stretch/>
            </p:blipFill>
            <p:spPr>
              <a:xfrm>
                <a:off x="1849120" y="1477790"/>
                <a:ext cx="5295218" cy="1107440"/>
              </a:xfrm>
              <a:prstGeom prst="rect">
                <a:avLst/>
              </a:prstGeom>
            </p:spPr>
          </p:pic>
        </p:grpSp>
        <p:sp>
          <p:nvSpPr>
            <p:cNvPr id="10" name="テキスト ボックス 9">
              <a:extLst>
                <a:ext uri="{FF2B5EF4-FFF2-40B4-BE49-F238E27FC236}">
                  <a16:creationId xmlns:a16="http://schemas.microsoft.com/office/drawing/2014/main" id="{DFEDCFD2-4EEB-43CB-8A8F-44D23A4A0A44}"/>
                </a:ext>
              </a:extLst>
            </p:cNvPr>
            <p:cNvSpPr txBox="1"/>
            <p:nvPr/>
          </p:nvSpPr>
          <p:spPr>
            <a:xfrm>
              <a:off x="3759200" y="1477790"/>
              <a:ext cx="1625600" cy="369332"/>
            </a:xfrm>
            <a:prstGeom prst="rect">
              <a:avLst/>
            </a:prstGeom>
            <a:noFill/>
          </p:spPr>
          <p:txBody>
            <a:bodyPr wrap="square" rtlCol="0">
              <a:spAutoFit/>
            </a:bodyPr>
            <a:lstStyle/>
            <a:p>
              <a:pPr algn="ctr"/>
              <a:r>
                <a:rPr kumimoji="1" lang="en-US" altLang="ja-JP" dirty="0">
                  <a:solidFill>
                    <a:schemeClr val="bg1">
                      <a:lumMod val="95000"/>
                      <a:lumOff val="5000"/>
                    </a:schemeClr>
                  </a:solidFill>
                </a:rPr>
                <a:t>original</a:t>
              </a:r>
              <a:endParaRPr kumimoji="1" lang="ja-JP" altLang="en-US" dirty="0">
                <a:solidFill>
                  <a:schemeClr val="bg1">
                    <a:lumMod val="95000"/>
                    <a:lumOff val="5000"/>
                  </a:schemeClr>
                </a:solidFill>
              </a:endParaRPr>
            </a:p>
          </p:txBody>
        </p:sp>
        <p:sp>
          <p:nvSpPr>
            <p:cNvPr id="11" name="テキスト ボックス 10">
              <a:extLst>
                <a:ext uri="{FF2B5EF4-FFF2-40B4-BE49-F238E27FC236}">
                  <a16:creationId xmlns:a16="http://schemas.microsoft.com/office/drawing/2014/main" id="{886454DF-C7EA-408A-B6F3-6BA85FA06147}"/>
                </a:ext>
              </a:extLst>
            </p:cNvPr>
            <p:cNvSpPr txBox="1"/>
            <p:nvPr/>
          </p:nvSpPr>
          <p:spPr>
            <a:xfrm>
              <a:off x="3759200" y="2585230"/>
              <a:ext cx="1625600" cy="369332"/>
            </a:xfrm>
            <a:prstGeom prst="rect">
              <a:avLst/>
            </a:prstGeom>
            <a:noFill/>
          </p:spPr>
          <p:txBody>
            <a:bodyPr wrap="square" rtlCol="0">
              <a:spAutoFit/>
            </a:bodyPr>
            <a:lstStyle/>
            <a:p>
              <a:pPr algn="ctr"/>
              <a:r>
                <a:rPr kumimoji="1" lang="en-US" altLang="ja-JP" dirty="0">
                  <a:solidFill>
                    <a:schemeClr val="bg1">
                      <a:lumMod val="95000"/>
                      <a:lumOff val="5000"/>
                    </a:schemeClr>
                  </a:solidFill>
                </a:rPr>
                <a:t>augmented</a:t>
              </a:r>
              <a:endParaRPr kumimoji="1" lang="ja-JP" altLang="en-US" dirty="0">
                <a:solidFill>
                  <a:schemeClr val="bg1">
                    <a:lumMod val="95000"/>
                    <a:lumOff val="5000"/>
                  </a:schemeClr>
                </a:solidFill>
              </a:endParaRPr>
            </a:p>
          </p:txBody>
        </p:sp>
      </p:grpSp>
    </p:spTree>
    <p:extLst>
      <p:ext uri="{BB962C8B-B14F-4D97-AF65-F5344CB8AC3E}">
        <p14:creationId xmlns:p14="http://schemas.microsoft.com/office/powerpoint/2010/main" val="35722747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746988-0540-4269-AC92-CA8D662865D0}"/>
              </a:ext>
            </a:extLst>
          </p:cNvPr>
          <p:cNvSpPr>
            <a:spLocks noGrp="1"/>
          </p:cNvSpPr>
          <p:nvPr>
            <p:ph type="title"/>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4AF23FB-E15D-4834-872E-BB146BFD66CD}"/>
              </a:ext>
            </a:extLst>
          </p:cNvPr>
          <p:cNvSpPr>
            <a:spLocks noGrp="1"/>
          </p:cNvSpPr>
          <p:nvPr>
            <p:ph type="sldNum" sz="quarter" idx="12"/>
          </p:nvPr>
        </p:nvSpPr>
        <p:spPr/>
        <p:txBody>
          <a:bodyPr/>
          <a:lstStyle/>
          <a:p>
            <a:fld id="{84E5AB44-6C43-4864-84E5-D75B94A07FCF}" type="slidenum">
              <a:rPr kumimoji="1" lang="ja-JP" altLang="en-US" smtClean="0"/>
              <a:pPr/>
              <a:t>45</a:t>
            </a:fld>
            <a:endParaRPr kumimoji="1" lang="ja-JP" altLang="en-US" dirty="0"/>
          </a:p>
        </p:txBody>
      </p:sp>
      <p:pic>
        <p:nvPicPr>
          <p:cNvPr id="6" name="図 5" descr="ダイアグラム&#10;&#10;自動的に生成された説明">
            <a:extLst>
              <a:ext uri="{FF2B5EF4-FFF2-40B4-BE49-F238E27FC236}">
                <a16:creationId xmlns:a16="http://schemas.microsoft.com/office/drawing/2014/main" id="{E0BA05D5-4AD0-4506-B5F3-285946D7E606}"/>
              </a:ext>
            </a:extLst>
          </p:cNvPr>
          <p:cNvPicPr>
            <a:picLocks noChangeAspect="1"/>
          </p:cNvPicPr>
          <p:nvPr/>
        </p:nvPicPr>
        <p:blipFill rotWithShape="1">
          <a:blip r:embed="rId2">
            <a:extLst>
              <a:ext uri="{28A0092B-C50C-407E-A947-70E740481C1C}">
                <a14:useLocalDpi xmlns:a14="http://schemas.microsoft.com/office/drawing/2010/main" val="0"/>
              </a:ext>
            </a:extLst>
          </a:blip>
          <a:srcRect l="8904" r="8950" b="32909"/>
          <a:stretch/>
        </p:blipFill>
        <p:spPr>
          <a:xfrm>
            <a:off x="814180" y="768139"/>
            <a:ext cx="7511473" cy="3570397"/>
          </a:xfrm>
          <a:prstGeom prst="rect">
            <a:avLst/>
          </a:prstGeom>
        </p:spPr>
      </p:pic>
    </p:spTree>
    <p:extLst>
      <p:ext uri="{BB962C8B-B14F-4D97-AF65-F5344CB8AC3E}">
        <p14:creationId xmlns:p14="http://schemas.microsoft.com/office/powerpoint/2010/main" val="42444037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288065"/>
            <a:ext cx="7429499" cy="820024"/>
          </a:xfrm>
        </p:spPr>
        <p:txBody>
          <a:bodyPr>
            <a:noAutofit/>
          </a:bodyPr>
          <a:lstStyle/>
          <a:p>
            <a:r>
              <a:rPr lang="ja-JP" altLang="en-US" sz="3200" dirty="0"/>
              <a:t>音声を入力とする</a:t>
            </a:r>
            <a:r>
              <a:rPr lang="ja-JP" altLang="en-US" sz="3200" dirty="0">
                <a:solidFill>
                  <a:schemeClr val="tx1">
                    <a:lumMod val="95000"/>
                  </a:schemeClr>
                </a:solidFill>
              </a:rPr>
              <a:t>動作</a:t>
            </a:r>
            <a:r>
              <a:rPr lang="ja-JP" altLang="en-US" sz="3200" dirty="0"/>
              <a:t>ラベル識別</a:t>
            </a:r>
            <a:endParaRPr lang="en-US" altLang="ja-JP" sz="3200" cap="none" dirty="0"/>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46</a:t>
            </a:fld>
            <a:endParaRPr kumimoji="1" lang="ja-JP" altLang="en-US"/>
          </a:p>
        </p:txBody>
      </p:sp>
      <p:sp>
        <p:nvSpPr>
          <p:cNvPr id="19" name="テキスト ボックス 18">
            <a:extLst>
              <a:ext uri="{FF2B5EF4-FFF2-40B4-BE49-F238E27FC236}">
                <a16:creationId xmlns:a16="http://schemas.microsoft.com/office/drawing/2014/main" id="{65A55C73-BEB7-4AFB-B2A3-B36FB43F458A}"/>
              </a:ext>
            </a:extLst>
          </p:cNvPr>
          <p:cNvSpPr txBox="1"/>
          <p:nvPr/>
        </p:nvSpPr>
        <p:spPr>
          <a:xfrm>
            <a:off x="391196" y="1307388"/>
            <a:ext cx="1435395" cy="523220"/>
          </a:xfrm>
          <a:prstGeom prst="rect">
            <a:avLst/>
          </a:prstGeom>
          <a:noFill/>
        </p:spPr>
        <p:txBody>
          <a:bodyPr wrap="square" rtlCol="0">
            <a:spAutoFit/>
          </a:bodyPr>
          <a:lstStyle/>
          <a:p>
            <a:r>
              <a:rPr kumimoji="1" lang="en-US" altLang="ja-JP" sz="2800" dirty="0" err="1"/>
              <a:t>ResNet</a:t>
            </a:r>
            <a:endParaRPr kumimoji="1" lang="ja-JP" altLang="en-US" sz="2800" dirty="0"/>
          </a:p>
        </p:txBody>
      </p:sp>
      <p:sp>
        <p:nvSpPr>
          <p:cNvPr id="20" name="テキスト ボックス 19">
            <a:extLst>
              <a:ext uri="{FF2B5EF4-FFF2-40B4-BE49-F238E27FC236}">
                <a16:creationId xmlns:a16="http://schemas.microsoft.com/office/drawing/2014/main" id="{29AEACF9-B8E5-48A7-B8B6-A9573062041F}"/>
              </a:ext>
            </a:extLst>
          </p:cNvPr>
          <p:cNvSpPr txBox="1"/>
          <p:nvPr/>
        </p:nvSpPr>
        <p:spPr>
          <a:xfrm>
            <a:off x="0" y="3717597"/>
            <a:ext cx="2217788" cy="707886"/>
          </a:xfrm>
          <a:prstGeom prst="rect">
            <a:avLst/>
          </a:prstGeom>
          <a:noFill/>
        </p:spPr>
        <p:txBody>
          <a:bodyPr wrap="square" rtlCol="0">
            <a:spAutoFit/>
          </a:bodyPr>
          <a:lstStyle/>
          <a:p>
            <a:pPr algn="ctr"/>
            <a:r>
              <a:rPr kumimoji="1" lang="en-US" altLang="ja-JP" sz="2800" dirty="0" err="1"/>
              <a:t>ResNet</a:t>
            </a:r>
            <a:endParaRPr kumimoji="1" lang="en-US" altLang="ja-JP" sz="2800" dirty="0"/>
          </a:p>
          <a:p>
            <a:pPr algn="ctr"/>
            <a:r>
              <a:rPr kumimoji="1" lang="en-US" altLang="ja-JP" sz="1200" b="1" dirty="0"/>
              <a:t>(</a:t>
            </a:r>
            <a:r>
              <a:rPr kumimoji="1" lang="en-US" altLang="ja-JP" sz="1200" b="1" dirty="0" err="1"/>
              <a:t>SpecAugment</a:t>
            </a:r>
            <a:r>
              <a:rPr kumimoji="1" lang="en-US" altLang="ja-JP" sz="1200" b="1" dirty="0"/>
              <a:t>)</a:t>
            </a:r>
            <a:endParaRPr kumimoji="1" lang="ja-JP" altLang="en-US" sz="2400" b="1" dirty="0"/>
          </a:p>
        </p:txBody>
      </p:sp>
      <p:grpSp>
        <p:nvGrpSpPr>
          <p:cNvPr id="5" name="グループ化 4">
            <a:extLst>
              <a:ext uri="{FF2B5EF4-FFF2-40B4-BE49-F238E27FC236}">
                <a16:creationId xmlns:a16="http://schemas.microsoft.com/office/drawing/2014/main" id="{7F96AA69-2D24-413F-B023-02B8EDC84CE7}"/>
              </a:ext>
            </a:extLst>
          </p:cNvPr>
          <p:cNvGrpSpPr/>
          <p:nvPr/>
        </p:nvGrpSpPr>
        <p:grpSpPr>
          <a:xfrm>
            <a:off x="2071218" y="1041476"/>
            <a:ext cx="6364836" cy="4775048"/>
            <a:chOff x="2359317" y="1042008"/>
            <a:chExt cx="6364836" cy="4775048"/>
          </a:xfrm>
        </p:grpSpPr>
        <p:pic>
          <p:nvPicPr>
            <p:cNvPr id="10" name="図 9" descr="グラフ&#10;&#10;自動的に生成された説明">
              <a:extLst>
                <a:ext uri="{FF2B5EF4-FFF2-40B4-BE49-F238E27FC236}">
                  <a16:creationId xmlns:a16="http://schemas.microsoft.com/office/drawing/2014/main" id="{A50B9F30-9802-4C11-AB4A-9A60332915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9317" y="1307388"/>
              <a:ext cx="3182418" cy="2121612"/>
            </a:xfrm>
            <a:prstGeom prst="rect">
              <a:avLst/>
            </a:prstGeom>
          </p:spPr>
        </p:pic>
        <p:pic>
          <p:nvPicPr>
            <p:cNvPr id="12" name="図 11" descr="グラフ&#10;&#10;自動的に生成された説明">
              <a:extLst>
                <a:ext uri="{FF2B5EF4-FFF2-40B4-BE49-F238E27FC236}">
                  <a16:creationId xmlns:a16="http://schemas.microsoft.com/office/drawing/2014/main" id="{CAA3D92D-8933-4643-8D37-5DE774CE35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1735" y="1307388"/>
              <a:ext cx="3182418" cy="2121612"/>
            </a:xfrm>
            <a:prstGeom prst="rect">
              <a:avLst/>
            </a:prstGeom>
          </p:spPr>
        </p:pic>
        <p:pic>
          <p:nvPicPr>
            <p:cNvPr id="14" name="図 13">
              <a:extLst>
                <a:ext uri="{FF2B5EF4-FFF2-40B4-BE49-F238E27FC236}">
                  <a16:creationId xmlns:a16="http://schemas.microsoft.com/office/drawing/2014/main" id="{07F5FCBC-FF48-4875-A948-078A5B56E8C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359317" y="3694380"/>
              <a:ext cx="3171065" cy="2121611"/>
            </a:xfrm>
            <a:prstGeom prst="rect">
              <a:avLst/>
            </a:prstGeom>
          </p:spPr>
        </p:pic>
        <p:pic>
          <p:nvPicPr>
            <p:cNvPr id="16" name="図 15">
              <a:extLst>
                <a:ext uri="{FF2B5EF4-FFF2-40B4-BE49-F238E27FC236}">
                  <a16:creationId xmlns:a16="http://schemas.microsoft.com/office/drawing/2014/main" id="{1C028D27-DF07-40BA-84A0-DAE7D77AC89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541735" y="3695445"/>
              <a:ext cx="3182418" cy="2121611"/>
            </a:xfrm>
            <a:prstGeom prst="rect">
              <a:avLst/>
            </a:prstGeom>
          </p:spPr>
        </p:pic>
        <p:sp>
          <p:nvSpPr>
            <p:cNvPr id="3" name="正方形/長方形 2">
              <a:extLst>
                <a:ext uri="{FF2B5EF4-FFF2-40B4-BE49-F238E27FC236}">
                  <a16:creationId xmlns:a16="http://schemas.microsoft.com/office/drawing/2014/main" id="{6ADF58C7-B71E-4219-AF73-966B11983C0B}"/>
                </a:ext>
              </a:extLst>
            </p:cNvPr>
            <p:cNvSpPr/>
            <p:nvPr/>
          </p:nvSpPr>
          <p:spPr>
            <a:xfrm>
              <a:off x="2359318" y="1042008"/>
              <a:ext cx="6364835" cy="2653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bg1"/>
                  </a:solidFill>
                </a:rPr>
                <a:t>ResNet34</a:t>
              </a:r>
              <a:endParaRPr kumimoji="1" lang="ja-JP" altLang="en-US" sz="1400" dirty="0">
                <a:solidFill>
                  <a:schemeClr val="bg1"/>
                </a:solidFill>
              </a:endParaRPr>
            </a:p>
          </p:txBody>
        </p:sp>
        <p:sp>
          <p:nvSpPr>
            <p:cNvPr id="13" name="正方形/長方形 12">
              <a:extLst>
                <a:ext uri="{FF2B5EF4-FFF2-40B4-BE49-F238E27FC236}">
                  <a16:creationId xmlns:a16="http://schemas.microsoft.com/office/drawing/2014/main" id="{D5C853C2-9CC8-4442-B789-64827C036168}"/>
                </a:ext>
              </a:extLst>
            </p:cNvPr>
            <p:cNvSpPr/>
            <p:nvPr/>
          </p:nvSpPr>
          <p:spPr>
            <a:xfrm>
              <a:off x="2359317" y="3399477"/>
              <a:ext cx="6364835" cy="3181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bg1"/>
                  </a:solidFill>
                </a:rPr>
                <a:t>ResNet34</a:t>
              </a:r>
            </a:p>
            <a:p>
              <a:pPr algn="ctr"/>
              <a:r>
                <a:rPr kumimoji="1" lang="en-US" altLang="ja-JP" sz="800" dirty="0">
                  <a:solidFill>
                    <a:schemeClr val="bg1"/>
                  </a:solidFill>
                </a:rPr>
                <a:t>(</a:t>
              </a:r>
              <a:r>
                <a:rPr kumimoji="1" lang="en-US" altLang="ja-JP" sz="800" dirty="0" err="1">
                  <a:solidFill>
                    <a:schemeClr val="bg1"/>
                  </a:solidFill>
                </a:rPr>
                <a:t>SpecAugment</a:t>
              </a:r>
              <a:r>
                <a:rPr kumimoji="1" lang="en-US" altLang="ja-JP" sz="800" dirty="0">
                  <a:solidFill>
                    <a:schemeClr val="bg1"/>
                  </a:solidFill>
                </a:rPr>
                <a:t>)</a:t>
              </a:r>
              <a:endParaRPr kumimoji="1" lang="ja-JP" altLang="en-US" sz="800" dirty="0">
                <a:solidFill>
                  <a:schemeClr val="bg1"/>
                </a:solidFill>
              </a:endParaRPr>
            </a:p>
          </p:txBody>
        </p:sp>
      </p:grpSp>
    </p:spTree>
    <p:extLst>
      <p:ext uri="{BB962C8B-B14F-4D97-AF65-F5344CB8AC3E}">
        <p14:creationId xmlns:p14="http://schemas.microsoft.com/office/powerpoint/2010/main" val="13687004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47</a:t>
            </a:fld>
            <a:endParaRPr kumimoji="1" lang="ja-JP" altLang="en-US"/>
          </a:p>
        </p:txBody>
      </p:sp>
      <p:sp>
        <p:nvSpPr>
          <p:cNvPr id="8" name="タイトル 1">
            <a:extLst>
              <a:ext uri="{FF2B5EF4-FFF2-40B4-BE49-F238E27FC236}">
                <a16:creationId xmlns:a16="http://schemas.microsoft.com/office/drawing/2014/main" id="{8F902913-846D-41E3-B30F-6FDB3E148796}"/>
              </a:ext>
            </a:extLst>
          </p:cNvPr>
          <p:cNvSpPr txBox="1">
            <a:spLocks/>
          </p:cNvSpPr>
          <p:nvPr/>
        </p:nvSpPr>
        <p:spPr>
          <a:xfrm>
            <a:off x="856061" y="654883"/>
            <a:ext cx="7611664" cy="820024"/>
          </a:xfrm>
          <a:prstGeom prst="rect">
            <a:avLst/>
          </a:prstGeom>
        </p:spPr>
        <p:txBody>
          <a:bodyPr vert="horz" lIns="91440" tIns="45720" rIns="91440" bIns="45720" rtlCol="0" anchor="ctr">
            <a:noAutofit/>
          </a:bodyPr>
          <a:lstStyle>
            <a:lvl1pPr algn="l" defTabSz="457200" rtl="0" eaLnBrk="1" latinLnBrk="0" hangingPunct="1">
              <a:spcBef>
                <a:spcPct val="0"/>
              </a:spcBef>
              <a:buNone/>
              <a:defRPr kumimoji="1" sz="2800" kern="1200" cap="none" baseline="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3000" dirty="0">
                <a:solidFill>
                  <a:schemeClr val="tx1">
                    <a:lumMod val="95000"/>
                  </a:schemeClr>
                </a:solidFill>
              </a:rPr>
              <a:t>キャプションを入力とする</a:t>
            </a:r>
            <a:r>
              <a:rPr lang="ja-JP" altLang="en-US" sz="3000" dirty="0"/>
              <a:t>動作</a:t>
            </a:r>
            <a:r>
              <a:rPr lang="ja-JP" altLang="en-US" sz="3000" dirty="0">
                <a:solidFill>
                  <a:schemeClr val="tx1">
                    <a:lumMod val="95000"/>
                  </a:schemeClr>
                </a:solidFill>
              </a:rPr>
              <a:t>ラベル識別</a:t>
            </a:r>
            <a:endParaRPr lang="en-US" altLang="ja-JP" sz="3000" dirty="0">
              <a:solidFill>
                <a:schemeClr val="tx1">
                  <a:lumMod val="95000"/>
                </a:schemeClr>
              </a:solidFill>
            </a:endParaRPr>
          </a:p>
        </p:txBody>
      </p:sp>
      <p:grpSp>
        <p:nvGrpSpPr>
          <p:cNvPr id="2" name="グループ化 1">
            <a:extLst>
              <a:ext uri="{FF2B5EF4-FFF2-40B4-BE49-F238E27FC236}">
                <a16:creationId xmlns:a16="http://schemas.microsoft.com/office/drawing/2014/main" id="{7AB6E9AB-F4A8-4AD8-B1CC-3E44EFDADDEB}"/>
              </a:ext>
            </a:extLst>
          </p:cNvPr>
          <p:cNvGrpSpPr/>
          <p:nvPr/>
        </p:nvGrpSpPr>
        <p:grpSpPr>
          <a:xfrm>
            <a:off x="1121875" y="1765005"/>
            <a:ext cx="6418260" cy="2196039"/>
            <a:chOff x="1121875" y="1765005"/>
            <a:chExt cx="6418260" cy="2196039"/>
          </a:xfrm>
        </p:grpSpPr>
        <p:pic>
          <p:nvPicPr>
            <p:cNvPr id="3" name="図 2" descr="グラフ&#10;&#10;自動的に生成された説明">
              <a:extLst>
                <a:ext uri="{FF2B5EF4-FFF2-40B4-BE49-F238E27FC236}">
                  <a16:creationId xmlns:a16="http://schemas.microsoft.com/office/drawing/2014/main" id="{FD970E4E-CDCC-4307-8EF9-C4DB508E58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1875" y="1765005"/>
              <a:ext cx="3294059" cy="2196039"/>
            </a:xfrm>
            <a:prstGeom prst="rect">
              <a:avLst/>
            </a:prstGeom>
          </p:spPr>
        </p:pic>
        <p:pic>
          <p:nvPicPr>
            <p:cNvPr id="6" name="図 5" descr="グラフ&#10;&#10;自動的に生成された説明">
              <a:extLst>
                <a:ext uri="{FF2B5EF4-FFF2-40B4-BE49-F238E27FC236}">
                  <a16:creationId xmlns:a16="http://schemas.microsoft.com/office/drawing/2014/main" id="{DDE89BC4-DF58-4FE3-8443-73DD77F64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6076" y="1765005"/>
              <a:ext cx="3294059" cy="2196039"/>
            </a:xfrm>
            <a:prstGeom prst="rect">
              <a:avLst/>
            </a:prstGeom>
          </p:spPr>
        </p:pic>
      </p:grpSp>
      <p:pic>
        <p:nvPicPr>
          <p:cNvPr id="10" name="図 9" descr="グラフ&#10;&#10;自動的に生成された説明">
            <a:extLst>
              <a:ext uri="{FF2B5EF4-FFF2-40B4-BE49-F238E27FC236}">
                <a16:creationId xmlns:a16="http://schemas.microsoft.com/office/drawing/2014/main" id="{C6A6C116-8692-4AA7-9B63-8EE11A9054D7}"/>
              </a:ext>
            </a:extLst>
          </p:cNvPr>
          <p:cNvPicPr>
            <a:picLocks noChangeAspect="1"/>
          </p:cNvPicPr>
          <p:nvPr/>
        </p:nvPicPr>
        <p:blipFill rotWithShape="1">
          <a:blip r:embed="rId5">
            <a:extLst>
              <a:ext uri="{28A0092B-C50C-407E-A947-70E740481C1C}">
                <a14:useLocalDpi xmlns:a14="http://schemas.microsoft.com/office/drawing/2010/main" val="0"/>
              </a:ext>
            </a:extLst>
          </a:blip>
          <a:srcRect b="2281"/>
          <a:stretch/>
        </p:blipFill>
        <p:spPr>
          <a:xfrm>
            <a:off x="4246075" y="4165308"/>
            <a:ext cx="3294060" cy="2757838"/>
          </a:xfrm>
          <a:prstGeom prst="rect">
            <a:avLst/>
          </a:prstGeom>
        </p:spPr>
      </p:pic>
    </p:spTree>
    <p:extLst>
      <p:ext uri="{BB962C8B-B14F-4D97-AF65-F5344CB8AC3E}">
        <p14:creationId xmlns:p14="http://schemas.microsoft.com/office/powerpoint/2010/main" val="4650907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288065"/>
            <a:ext cx="7429499" cy="820024"/>
          </a:xfrm>
        </p:spPr>
        <p:txBody>
          <a:bodyPr>
            <a:noAutofit/>
          </a:bodyPr>
          <a:lstStyle/>
          <a:p>
            <a:r>
              <a:rPr lang="ja-JP" altLang="en-US" sz="3200" dirty="0"/>
              <a:t>音声を入力とする</a:t>
            </a:r>
            <a:r>
              <a:rPr lang="ja-JP" altLang="en-US" sz="3200" dirty="0">
                <a:solidFill>
                  <a:schemeClr val="tx1">
                    <a:lumMod val="95000"/>
                  </a:schemeClr>
                </a:solidFill>
              </a:rPr>
              <a:t>動作</a:t>
            </a:r>
            <a:r>
              <a:rPr lang="ja-JP" altLang="en-US" sz="3200" dirty="0"/>
              <a:t>ラベル識別</a:t>
            </a:r>
            <a:endParaRPr lang="en-US" altLang="ja-JP" sz="3200" cap="none" dirty="0"/>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48</a:t>
            </a:fld>
            <a:endParaRPr kumimoji="1" lang="ja-JP" altLang="en-US"/>
          </a:p>
        </p:txBody>
      </p:sp>
      <p:sp>
        <p:nvSpPr>
          <p:cNvPr id="19" name="テキスト ボックス 18">
            <a:extLst>
              <a:ext uri="{FF2B5EF4-FFF2-40B4-BE49-F238E27FC236}">
                <a16:creationId xmlns:a16="http://schemas.microsoft.com/office/drawing/2014/main" id="{65A55C73-BEB7-4AFB-B2A3-B36FB43F458A}"/>
              </a:ext>
            </a:extLst>
          </p:cNvPr>
          <p:cNvSpPr txBox="1"/>
          <p:nvPr/>
        </p:nvSpPr>
        <p:spPr>
          <a:xfrm>
            <a:off x="332062" y="1307388"/>
            <a:ext cx="1553663" cy="523220"/>
          </a:xfrm>
          <a:prstGeom prst="rect">
            <a:avLst/>
          </a:prstGeom>
          <a:noFill/>
        </p:spPr>
        <p:txBody>
          <a:bodyPr wrap="square" rtlCol="0">
            <a:spAutoFit/>
          </a:bodyPr>
          <a:lstStyle/>
          <a:p>
            <a:pPr algn="ctr"/>
            <a:r>
              <a:rPr kumimoji="1" lang="en-US" altLang="ja-JP" sz="2800" dirty="0"/>
              <a:t>VGG</a:t>
            </a:r>
            <a:endParaRPr kumimoji="1" lang="ja-JP" altLang="en-US" sz="2800" dirty="0"/>
          </a:p>
        </p:txBody>
      </p:sp>
      <p:sp>
        <p:nvSpPr>
          <p:cNvPr id="20" name="テキスト ボックス 19">
            <a:extLst>
              <a:ext uri="{FF2B5EF4-FFF2-40B4-BE49-F238E27FC236}">
                <a16:creationId xmlns:a16="http://schemas.microsoft.com/office/drawing/2014/main" id="{29AEACF9-B8E5-48A7-B8B6-A9573062041F}"/>
              </a:ext>
            </a:extLst>
          </p:cNvPr>
          <p:cNvSpPr txBox="1"/>
          <p:nvPr/>
        </p:nvSpPr>
        <p:spPr>
          <a:xfrm>
            <a:off x="4570810" y="1307388"/>
            <a:ext cx="2217788" cy="707886"/>
          </a:xfrm>
          <a:prstGeom prst="rect">
            <a:avLst/>
          </a:prstGeom>
          <a:noFill/>
        </p:spPr>
        <p:txBody>
          <a:bodyPr wrap="square" rtlCol="0">
            <a:spAutoFit/>
          </a:bodyPr>
          <a:lstStyle/>
          <a:p>
            <a:pPr algn="ctr"/>
            <a:r>
              <a:rPr kumimoji="1" lang="en-US" altLang="ja-JP" sz="2800" dirty="0"/>
              <a:t>VGG</a:t>
            </a:r>
          </a:p>
          <a:p>
            <a:pPr algn="ctr"/>
            <a:r>
              <a:rPr kumimoji="1" lang="en-US" altLang="ja-JP" sz="1200" b="1" dirty="0"/>
              <a:t>(</a:t>
            </a:r>
            <a:r>
              <a:rPr kumimoji="1" lang="en-US" altLang="ja-JP" sz="1200" b="1" dirty="0" err="1"/>
              <a:t>SpecAugment</a:t>
            </a:r>
            <a:r>
              <a:rPr kumimoji="1" lang="en-US" altLang="ja-JP" sz="1200" b="1" dirty="0"/>
              <a:t>)</a:t>
            </a:r>
            <a:endParaRPr kumimoji="1" lang="ja-JP" altLang="en-US" sz="2400" b="1" dirty="0"/>
          </a:p>
        </p:txBody>
      </p:sp>
      <p:grpSp>
        <p:nvGrpSpPr>
          <p:cNvPr id="17" name="グループ化 16">
            <a:extLst>
              <a:ext uri="{FF2B5EF4-FFF2-40B4-BE49-F238E27FC236}">
                <a16:creationId xmlns:a16="http://schemas.microsoft.com/office/drawing/2014/main" id="{D6C0512E-3567-48EA-8217-732926B998AA}"/>
              </a:ext>
            </a:extLst>
          </p:cNvPr>
          <p:cNvGrpSpPr/>
          <p:nvPr/>
        </p:nvGrpSpPr>
        <p:grpSpPr>
          <a:xfrm>
            <a:off x="4269798" y="2646142"/>
            <a:ext cx="3624506" cy="3105345"/>
            <a:chOff x="597471" y="2647949"/>
            <a:chExt cx="3624506" cy="3105345"/>
          </a:xfrm>
        </p:grpSpPr>
        <p:grpSp>
          <p:nvGrpSpPr>
            <p:cNvPr id="13" name="グループ化 12">
              <a:extLst>
                <a:ext uri="{FF2B5EF4-FFF2-40B4-BE49-F238E27FC236}">
                  <a16:creationId xmlns:a16="http://schemas.microsoft.com/office/drawing/2014/main" id="{883F4FA2-BEB8-49A3-B611-F3AAF3433650}"/>
                </a:ext>
              </a:extLst>
            </p:cNvPr>
            <p:cNvGrpSpPr/>
            <p:nvPr/>
          </p:nvGrpSpPr>
          <p:grpSpPr>
            <a:xfrm>
              <a:off x="597471" y="2647949"/>
              <a:ext cx="3624506" cy="3105345"/>
              <a:chOff x="2217787" y="1377474"/>
              <a:chExt cx="4788992" cy="4103035"/>
            </a:xfrm>
          </p:grpSpPr>
          <p:sp>
            <p:nvSpPr>
              <p:cNvPr id="11" name="正方形/長方形 10">
                <a:extLst>
                  <a:ext uri="{FF2B5EF4-FFF2-40B4-BE49-F238E27FC236}">
                    <a16:creationId xmlns:a16="http://schemas.microsoft.com/office/drawing/2014/main" id="{1D9B08BF-10A8-4102-A2C7-793F4CBC9FA0}"/>
                  </a:ext>
                </a:extLst>
              </p:cNvPr>
              <p:cNvSpPr/>
              <p:nvPr/>
            </p:nvSpPr>
            <p:spPr>
              <a:xfrm>
                <a:off x="2217788" y="1377481"/>
                <a:ext cx="4788991" cy="4103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グラフィカル ユーザー インターフェイス, アプリケーション&#10;&#10;自動的に生成された説明">
                <a:extLst>
                  <a:ext uri="{FF2B5EF4-FFF2-40B4-BE49-F238E27FC236}">
                    <a16:creationId xmlns:a16="http://schemas.microsoft.com/office/drawing/2014/main" id="{9AB75B69-8E55-43E6-89AC-B8F0FE0C8F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7787" y="1377474"/>
                <a:ext cx="4788991" cy="4103035"/>
              </a:xfrm>
              <a:prstGeom prst="rect">
                <a:avLst/>
              </a:prstGeom>
            </p:spPr>
          </p:pic>
        </p:grpSp>
        <p:sp>
          <p:nvSpPr>
            <p:cNvPr id="15" name="正方形/長方形 14">
              <a:extLst>
                <a:ext uri="{FF2B5EF4-FFF2-40B4-BE49-F238E27FC236}">
                  <a16:creationId xmlns:a16="http://schemas.microsoft.com/office/drawing/2014/main" id="{EF0B6B6D-8C64-4636-8861-75E36E6AE64D}"/>
                </a:ext>
              </a:extLst>
            </p:cNvPr>
            <p:cNvSpPr/>
            <p:nvPr/>
          </p:nvSpPr>
          <p:spPr>
            <a:xfrm>
              <a:off x="1543050" y="2714625"/>
              <a:ext cx="847725" cy="828675"/>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a:extLst>
              <a:ext uri="{FF2B5EF4-FFF2-40B4-BE49-F238E27FC236}">
                <a16:creationId xmlns:a16="http://schemas.microsoft.com/office/drawing/2014/main" id="{CE3CFC11-E4F1-4D7C-832B-34744938F954}"/>
              </a:ext>
            </a:extLst>
          </p:cNvPr>
          <p:cNvGrpSpPr/>
          <p:nvPr/>
        </p:nvGrpSpPr>
        <p:grpSpPr>
          <a:xfrm>
            <a:off x="645298" y="2646142"/>
            <a:ext cx="3624500" cy="3105340"/>
            <a:chOff x="4922025" y="2647954"/>
            <a:chExt cx="3624500" cy="3105340"/>
          </a:xfrm>
        </p:grpSpPr>
        <p:pic>
          <p:nvPicPr>
            <p:cNvPr id="7" name="図 6" descr="グラフ&#10;&#10;自動的に生成された説明">
              <a:extLst>
                <a:ext uri="{FF2B5EF4-FFF2-40B4-BE49-F238E27FC236}">
                  <a16:creationId xmlns:a16="http://schemas.microsoft.com/office/drawing/2014/main" id="{3EDECAB7-255A-4B84-B8B1-E74301EFBF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2025" y="2647954"/>
              <a:ext cx="3624500" cy="3105340"/>
            </a:xfrm>
            <a:prstGeom prst="rect">
              <a:avLst/>
            </a:prstGeom>
          </p:spPr>
        </p:pic>
        <p:sp>
          <p:nvSpPr>
            <p:cNvPr id="21" name="正方形/長方形 20">
              <a:extLst>
                <a:ext uri="{FF2B5EF4-FFF2-40B4-BE49-F238E27FC236}">
                  <a16:creationId xmlns:a16="http://schemas.microsoft.com/office/drawing/2014/main" id="{5E5E2194-3A2C-4254-9E81-5070FDAEF360}"/>
                </a:ext>
              </a:extLst>
            </p:cNvPr>
            <p:cNvSpPr/>
            <p:nvPr/>
          </p:nvSpPr>
          <p:spPr>
            <a:xfrm>
              <a:off x="5869738" y="2710506"/>
              <a:ext cx="835962" cy="828137"/>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7000649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C6257-A411-6F35-2542-E75B6FEB503B}"/>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7CB0A53C-CB7B-8374-84DF-F34A9B733638}"/>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 </a:t>
            </a:r>
            <a:r>
              <a:rPr lang="ja-JP" altLang="en-US" sz="3200" b="1" dirty="0">
                <a:latin typeface="+mn-ea"/>
              </a:rPr>
              <a:t>学習曲線</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83C019D8-161C-D462-039A-E546FC8D8A91}"/>
              </a:ext>
            </a:extLst>
          </p:cNvPr>
          <p:cNvSpPr>
            <a:spLocks noGrp="1"/>
          </p:cNvSpPr>
          <p:nvPr>
            <p:ph type="sldNum" sz="quarter" idx="12"/>
          </p:nvPr>
        </p:nvSpPr>
        <p:spPr/>
        <p:txBody>
          <a:bodyPr/>
          <a:lstStyle/>
          <a:p>
            <a:fld id="{84E5AB44-6C43-4864-84E5-D75B94A07FCF}" type="slidenum">
              <a:rPr kumimoji="1" lang="ja-JP" altLang="en-US" smtClean="0"/>
              <a:t>49</a:t>
            </a:fld>
            <a:endParaRPr kumimoji="1" lang="ja-JP" altLang="en-US"/>
          </a:p>
        </p:txBody>
      </p:sp>
      <mc:AlternateContent xmlns:mc="http://schemas.openxmlformats.org/markup-compatibility/2006">
        <mc:Choice xmlns:a14="http://schemas.microsoft.com/office/drawing/2010/main" Requires="a14">
          <p:sp>
            <p:nvSpPr>
              <p:cNvPr id="19" name="テキスト ボックス 18">
                <a:extLst>
                  <a:ext uri="{FF2B5EF4-FFF2-40B4-BE49-F238E27FC236}">
                    <a16:creationId xmlns:a16="http://schemas.microsoft.com/office/drawing/2014/main" id="{F173C840-6866-73EC-00AE-FF36AC099172}"/>
                  </a:ext>
                </a:extLst>
              </p:cNvPr>
              <p:cNvSpPr txBox="1"/>
              <p:nvPr/>
            </p:nvSpPr>
            <p:spPr>
              <a:xfrm>
                <a:off x="-15764" y="1870105"/>
                <a:ext cx="4587764" cy="369332"/>
              </a:xfrm>
              <a:prstGeom prst="rect">
                <a:avLst/>
              </a:prstGeom>
              <a:noFill/>
            </p:spPr>
            <p:txBody>
              <a:bodyPr wrap="square">
                <a:spAutoFit/>
              </a:bodyPr>
              <a:lstStyle/>
              <a:p>
                <a:pPr algn="l"/>
                <a:r>
                  <a:rPr kumimoji="1" lang="ja-JP" altLang="en-US" sz="1800" b="1" dirty="0"/>
                  <a:t>① 提案手法 </a:t>
                </a:r>
                <a:r>
                  <a:rPr kumimoji="1" lang="en-US" altLang="ja-JP" sz="1800" b="1" dirty="0"/>
                  <a:t>(</a:t>
                </a:r>
                <a:r>
                  <a:rPr kumimoji="1" lang="ja-JP" altLang="en-US" sz="1800" b="1" dirty="0"/>
                  <a:t>パラメータ</a:t>
                </a:r>
                <a14:m>
                  <m:oMath xmlns:m="http://schemas.openxmlformats.org/officeDocument/2006/math">
                    <m:r>
                      <a:rPr lang="en-US" altLang="ja-JP" sz="1800" b="1" i="0" smtClean="0">
                        <a:latin typeface="Cambria Math" panose="02040503050406030204" pitchFamily="18" charset="0"/>
                        <a:ea typeface="+mn-ea"/>
                      </a:rPr>
                      <m:t> </m:t>
                    </m:r>
                    <m:r>
                      <a:rPr lang="en-US" altLang="ja-JP" sz="1800" b="0" i="1" smtClean="0">
                        <a:latin typeface="Cambria Math" panose="02040503050406030204" pitchFamily="18" charset="0"/>
                        <a:ea typeface="+mn-ea"/>
                      </a:rPr>
                      <m:t>𝑝</m:t>
                    </m:r>
                    <m:r>
                      <a:rPr lang="en-US" altLang="ja-JP" sz="1800" b="0" i="1" smtClean="0">
                        <a:latin typeface="Cambria Math" panose="02040503050406030204" pitchFamily="18" charset="0"/>
                        <a:ea typeface="+mn-ea"/>
                      </a:rPr>
                      <m:t>,  </m:t>
                    </m:r>
                    <m:r>
                      <a:rPr lang="en-US" altLang="ja-JP" sz="1800" b="0" i="1" smtClean="0">
                        <a:latin typeface="Cambria Math" panose="02040503050406030204" pitchFamily="18" charset="0"/>
                        <a:ea typeface="+mn-ea"/>
                      </a:rPr>
                      <m:t>𝑞</m:t>
                    </m:r>
                    <m:r>
                      <a:rPr lang="en-US" altLang="ja-JP" sz="1800" b="0" i="1" smtClean="0">
                        <a:latin typeface="Cambria Math" panose="02040503050406030204" pitchFamily="18" charset="0"/>
                        <a:ea typeface="+mn-ea"/>
                      </a:rPr>
                      <m:t>,  </m:t>
                    </m:r>
                    <m:r>
                      <a:rPr lang="en-US" altLang="ja-JP" sz="1800" b="0" i="1" smtClean="0">
                        <a:latin typeface="Cambria Math" panose="02040503050406030204" pitchFamily="18" charset="0"/>
                        <a:ea typeface="+mn-ea"/>
                      </a:rPr>
                      <m:t>𝑟</m:t>
                    </m:r>
                  </m:oMath>
                </a14:m>
                <a:r>
                  <a:rPr kumimoji="1" lang="ja-JP" altLang="en-US" sz="1800" b="1" dirty="0"/>
                  <a:t> の推移</a:t>
                </a:r>
                <a:r>
                  <a:rPr kumimoji="1" lang="en-US" altLang="ja-JP" sz="1800" b="1" dirty="0"/>
                  <a:t>)</a:t>
                </a:r>
                <a:endParaRPr kumimoji="1" lang="ja-JP" altLang="en-US" sz="1800" b="1" dirty="0"/>
              </a:p>
            </p:txBody>
          </p:sp>
        </mc:Choice>
        <mc:Fallback>
          <p:sp>
            <p:nvSpPr>
              <p:cNvPr id="19" name="テキスト ボックス 18">
                <a:extLst>
                  <a:ext uri="{FF2B5EF4-FFF2-40B4-BE49-F238E27FC236}">
                    <a16:creationId xmlns:a16="http://schemas.microsoft.com/office/drawing/2014/main" id="{F173C840-6866-73EC-00AE-FF36AC099172}"/>
                  </a:ext>
                </a:extLst>
              </p:cNvPr>
              <p:cNvSpPr txBox="1">
                <a:spLocks noRot="1" noChangeAspect="1" noMove="1" noResize="1" noEditPoints="1" noAdjustHandles="1" noChangeArrowheads="1" noChangeShapeType="1" noTextEdit="1"/>
              </p:cNvSpPr>
              <p:nvPr/>
            </p:nvSpPr>
            <p:spPr>
              <a:xfrm>
                <a:off x="-15764" y="1870105"/>
                <a:ext cx="4587764" cy="369332"/>
              </a:xfrm>
              <a:prstGeom prst="rect">
                <a:avLst/>
              </a:prstGeom>
              <a:blipFill>
                <a:blip r:embed="rId3"/>
                <a:stretch>
                  <a:fillRect l="-1062" t="-13333" b="-2666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1" name="テキスト ボックス 20">
                <a:extLst>
                  <a:ext uri="{FF2B5EF4-FFF2-40B4-BE49-F238E27FC236}">
                    <a16:creationId xmlns:a16="http://schemas.microsoft.com/office/drawing/2014/main" id="{2C23DFE0-9FBB-1734-9E30-B70CB1FDF123}"/>
                  </a:ext>
                </a:extLst>
              </p:cNvPr>
              <p:cNvSpPr txBox="1"/>
              <p:nvPr/>
            </p:nvSpPr>
            <p:spPr>
              <a:xfrm>
                <a:off x="4540470" y="1916508"/>
                <a:ext cx="4603530" cy="369332"/>
              </a:xfrm>
              <a:prstGeom prst="rect">
                <a:avLst/>
              </a:prstGeom>
              <a:noFill/>
            </p:spPr>
            <p:txBody>
              <a:bodyPr wrap="square">
                <a:spAutoFit/>
              </a:bodyPr>
              <a:lstStyle/>
              <a:p>
                <a:pPr algn="l"/>
                <a:r>
                  <a:rPr kumimoji="1" lang="ja-JP" altLang="en-US" sz="1800" b="1" dirty="0"/>
                  <a:t>② 従来手法 </a:t>
                </a:r>
                <a:r>
                  <a:rPr kumimoji="1" lang="en-US" altLang="ja-JP" sz="1800" b="1" dirty="0"/>
                  <a:t>(</a:t>
                </a:r>
                <a:r>
                  <a:rPr kumimoji="1" lang="ja-JP" altLang="en-US" sz="1800" b="1" dirty="0"/>
                  <a:t>パラメータ</a:t>
                </a:r>
                <a14:m>
                  <m:oMath xmlns:m="http://schemas.openxmlformats.org/officeDocument/2006/math">
                    <m:r>
                      <a:rPr lang="en-US" altLang="ja-JP" sz="1800" b="1" i="0" smtClean="0">
                        <a:latin typeface="Cambria Math" panose="02040503050406030204" pitchFamily="18" charset="0"/>
                        <a:ea typeface="+mn-ea"/>
                      </a:rPr>
                      <m:t> </m:t>
                    </m:r>
                    <m:r>
                      <a:rPr lang="en-US" altLang="ja-JP" sz="1800" b="0" i="1" smtClean="0">
                        <a:latin typeface="Cambria Math" panose="02040503050406030204" pitchFamily="18" charset="0"/>
                        <a:ea typeface="+mn-ea"/>
                      </a:rPr>
                      <m:t>𝑝</m:t>
                    </m:r>
                    <m:r>
                      <a:rPr lang="en-US" altLang="ja-JP" sz="1800" b="0" i="1" smtClean="0">
                        <a:latin typeface="Cambria Math" panose="02040503050406030204" pitchFamily="18" charset="0"/>
                        <a:ea typeface="+mn-ea"/>
                      </a:rPr>
                      <m:t>,  </m:t>
                    </m:r>
                    <m:r>
                      <a:rPr lang="en-US" altLang="ja-JP" sz="1800" b="0" i="1" smtClean="0">
                        <a:latin typeface="Cambria Math" panose="02040503050406030204" pitchFamily="18" charset="0"/>
                        <a:ea typeface="+mn-ea"/>
                      </a:rPr>
                      <m:t>𝑞</m:t>
                    </m:r>
                    <m:r>
                      <a:rPr lang="en-US" altLang="ja-JP" sz="1800" b="0" i="1" smtClean="0">
                        <a:latin typeface="Cambria Math" panose="02040503050406030204" pitchFamily="18" charset="0"/>
                        <a:ea typeface="+mn-ea"/>
                      </a:rPr>
                      <m:t> </m:t>
                    </m:r>
                  </m:oMath>
                </a14:m>
                <a:r>
                  <a:rPr kumimoji="1" lang="ja-JP" altLang="en-US" sz="1800" b="1" dirty="0"/>
                  <a:t>の推移</a:t>
                </a:r>
                <a:r>
                  <a:rPr kumimoji="1" lang="en-US" altLang="ja-JP" sz="1800" b="1" dirty="0"/>
                  <a:t>)</a:t>
                </a:r>
                <a:endParaRPr kumimoji="1" lang="ja-JP" altLang="en-US" sz="1800" b="1" dirty="0"/>
              </a:p>
            </p:txBody>
          </p:sp>
        </mc:Choice>
        <mc:Fallback>
          <p:sp>
            <p:nvSpPr>
              <p:cNvPr id="21" name="テキスト ボックス 20">
                <a:extLst>
                  <a:ext uri="{FF2B5EF4-FFF2-40B4-BE49-F238E27FC236}">
                    <a16:creationId xmlns:a16="http://schemas.microsoft.com/office/drawing/2014/main" id="{2C23DFE0-9FBB-1734-9E30-B70CB1FDF123}"/>
                  </a:ext>
                </a:extLst>
              </p:cNvPr>
              <p:cNvSpPr txBox="1">
                <a:spLocks noRot="1" noChangeAspect="1" noMove="1" noResize="1" noEditPoints="1" noAdjustHandles="1" noChangeArrowheads="1" noChangeShapeType="1" noTextEdit="1"/>
              </p:cNvSpPr>
              <p:nvPr/>
            </p:nvSpPr>
            <p:spPr>
              <a:xfrm>
                <a:off x="4540470" y="1916508"/>
                <a:ext cx="4603530" cy="369332"/>
              </a:xfrm>
              <a:prstGeom prst="rect">
                <a:avLst/>
              </a:prstGeom>
              <a:blipFill>
                <a:blip r:embed="rId4"/>
                <a:stretch>
                  <a:fillRect l="-1192" t="-11475" b="-24590"/>
                </a:stretch>
              </a:blipFill>
            </p:spPr>
            <p:txBody>
              <a:bodyPr/>
              <a:lstStyle/>
              <a:p>
                <a:r>
                  <a:rPr lang="ja-JP" altLang="en-US">
                    <a:noFill/>
                  </a:rPr>
                  <a:t> </a:t>
                </a:r>
              </a:p>
            </p:txBody>
          </p:sp>
        </mc:Fallback>
      </mc:AlternateContent>
      <p:grpSp>
        <p:nvGrpSpPr>
          <p:cNvPr id="5" name="グループ化 4">
            <a:extLst>
              <a:ext uri="{FF2B5EF4-FFF2-40B4-BE49-F238E27FC236}">
                <a16:creationId xmlns:a16="http://schemas.microsoft.com/office/drawing/2014/main" id="{CFBFED0B-FD2D-73F2-62F5-5ED212C56251}"/>
              </a:ext>
            </a:extLst>
          </p:cNvPr>
          <p:cNvGrpSpPr/>
          <p:nvPr/>
        </p:nvGrpSpPr>
        <p:grpSpPr>
          <a:xfrm>
            <a:off x="-3075101" y="1467293"/>
            <a:ext cx="4555992" cy="2869780"/>
            <a:chOff x="-3075101" y="1467293"/>
            <a:chExt cx="4555992" cy="2869780"/>
          </a:xfrm>
        </p:grpSpPr>
        <p:grpSp>
          <p:nvGrpSpPr>
            <p:cNvPr id="3" name="グループ化 2">
              <a:extLst>
                <a:ext uri="{FF2B5EF4-FFF2-40B4-BE49-F238E27FC236}">
                  <a16:creationId xmlns:a16="http://schemas.microsoft.com/office/drawing/2014/main" id="{C8217DF8-F288-5F72-5D6C-78E1A2B066CC}"/>
                </a:ext>
              </a:extLst>
            </p:cNvPr>
            <p:cNvGrpSpPr/>
            <p:nvPr/>
          </p:nvGrpSpPr>
          <p:grpSpPr>
            <a:xfrm>
              <a:off x="-3075101" y="1467293"/>
              <a:ext cx="4555992" cy="2852060"/>
              <a:chOff x="-3075101" y="1467293"/>
              <a:chExt cx="4555992" cy="2852060"/>
            </a:xfrm>
          </p:grpSpPr>
          <p:sp>
            <p:nvSpPr>
              <p:cNvPr id="2" name="正方形/長方形 1">
                <a:extLst>
                  <a:ext uri="{FF2B5EF4-FFF2-40B4-BE49-F238E27FC236}">
                    <a16:creationId xmlns:a16="http://schemas.microsoft.com/office/drawing/2014/main" id="{193AFD8D-DE78-CD66-79E5-ECEE8B3A6300}"/>
                  </a:ext>
                </a:extLst>
              </p:cNvPr>
              <p:cNvSpPr/>
              <p:nvPr/>
            </p:nvSpPr>
            <p:spPr>
              <a:xfrm>
                <a:off x="-3075101" y="1467293"/>
                <a:ext cx="4555991" cy="285206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descr="グラフ, 折れ線グラフ&#10;&#10;自動的に生成された説明">
                <a:extLst>
                  <a:ext uri="{FF2B5EF4-FFF2-40B4-BE49-F238E27FC236}">
                    <a16:creationId xmlns:a16="http://schemas.microsoft.com/office/drawing/2014/main" id="{EB16B33D-116C-0D35-14EB-B3D86E88AE3E}"/>
                  </a:ext>
                </a:extLst>
              </p:cNvPr>
              <p:cNvPicPr>
                <a:picLocks noChangeAspect="1"/>
              </p:cNvPicPr>
              <p:nvPr/>
            </p:nvPicPr>
            <p:blipFill rotWithShape="1">
              <a:blip r:embed="rId5"/>
              <a:srcRect l="5307" t="11698" r="9282" b="6760"/>
              <a:stretch/>
            </p:blipFill>
            <p:spPr>
              <a:xfrm>
                <a:off x="-3075100" y="1519614"/>
                <a:ext cx="4555991" cy="2562205"/>
              </a:xfrm>
              <a:prstGeom prst="rect">
                <a:avLst/>
              </a:prstGeom>
            </p:spPr>
          </p:pic>
        </p:grpSp>
        <p:sp>
          <p:nvSpPr>
            <p:cNvPr id="22" name="テキスト ボックス 21">
              <a:extLst>
                <a:ext uri="{FF2B5EF4-FFF2-40B4-BE49-F238E27FC236}">
                  <a16:creationId xmlns:a16="http://schemas.microsoft.com/office/drawing/2014/main" id="{483B0BBC-6F0C-F4CA-3AC1-EB576FFDACA5}"/>
                </a:ext>
              </a:extLst>
            </p:cNvPr>
            <p:cNvSpPr txBox="1"/>
            <p:nvPr/>
          </p:nvSpPr>
          <p:spPr>
            <a:xfrm>
              <a:off x="-1273555" y="4029296"/>
              <a:ext cx="952897" cy="307777"/>
            </a:xfrm>
            <a:prstGeom prst="rect">
              <a:avLst/>
            </a:prstGeom>
            <a:noFill/>
          </p:spPr>
          <p:txBody>
            <a:bodyPr wrap="square" rtlCol="0">
              <a:spAutoFit/>
            </a:bodyPr>
            <a:lstStyle/>
            <a:p>
              <a:pPr algn="ctr"/>
              <a:r>
                <a:rPr kumimoji="1" lang="en-US" altLang="ja-JP" sz="1400" dirty="0">
                  <a:solidFill>
                    <a:schemeClr val="bg1"/>
                  </a:solidFill>
                </a:rPr>
                <a:t>epochs</a:t>
              </a:r>
            </a:p>
          </p:txBody>
        </p:sp>
      </p:grpSp>
      <p:grpSp>
        <p:nvGrpSpPr>
          <p:cNvPr id="8" name="グループ化 7">
            <a:extLst>
              <a:ext uri="{FF2B5EF4-FFF2-40B4-BE49-F238E27FC236}">
                <a16:creationId xmlns:a16="http://schemas.microsoft.com/office/drawing/2014/main" id="{DABA80A3-B190-9757-ECBD-FBCC66E25DD8}"/>
              </a:ext>
            </a:extLst>
          </p:cNvPr>
          <p:cNvGrpSpPr/>
          <p:nvPr/>
        </p:nvGrpSpPr>
        <p:grpSpPr>
          <a:xfrm>
            <a:off x="4979152" y="2913678"/>
            <a:ext cx="4507330" cy="2818304"/>
            <a:chOff x="4979152" y="2913678"/>
            <a:chExt cx="4507330" cy="2818304"/>
          </a:xfrm>
        </p:grpSpPr>
        <p:sp>
          <p:nvSpPr>
            <p:cNvPr id="23" name="テキスト ボックス 22">
              <a:extLst>
                <a:ext uri="{FF2B5EF4-FFF2-40B4-BE49-F238E27FC236}">
                  <a16:creationId xmlns:a16="http://schemas.microsoft.com/office/drawing/2014/main" id="{8B3E8E65-32B9-C355-9223-19DFAE96F814}"/>
                </a:ext>
              </a:extLst>
            </p:cNvPr>
            <p:cNvSpPr txBox="1"/>
            <p:nvPr/>
          </p:nvSpPr>
          <p:spPr>
            <a:xfrm>
              <a:off x="5904064" y="4843799"/>
              <a:ext cx="1891862" cy="369332"/>
            </a:xfrm>
            <a:prstGeom prst="rect">
              <a:avLst/>
            </a:prstGeom>
            <a:noFill/>
          </p:spPr>
          <p:txBody>
            <a:bodyPr wrap="square" rtlCol="0">
              <a:spAutoFit/>
            </a:bodyPr>
            <a:lstStyle/>
            <a:p>
              <a:pPr algn="ctr"/>
              <a:r>
                <a:rPr kumimoji="1" lang="en-US" altLang="ja-JP" dirty="0"/>
                <a:t>epochs</a:t>
              </a:r>
            </a:p>
          </p:txBody>
        </p:sp>
        <p:sp>
          <p:nvSpPr>
            <p:cNvPr id="4" name="正方形/長方形 3">
              <a:extLst>
                <a:ext uri="{FF2B5EF4-FFF2-40B4-BE49-F238E27FC236}">
                  <a16:creationId xmlns:a16="http://schemas.microsoft.com/office/drawing/2014/main" id="{3FA8EB2E-9EFB-8982-503A-56516FEBBE28}"/>
                </a:ext>
              </a:extLst>
            </p:cNvPr>
            <p:cNvSpPr/>
            <p:nvPr/>
          </p:nvSpPr>
          <p:spPr>
            <a:xfrm>
              <a:off x="4979153" y="2913678"/>
              <a:ext cx="4507329" cy="278201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2D5CC1BC-376E-DFD1-3BE5-6EF6DC3BE78E}"/>
                </a:ext>
              </a:extLst>
            </p:cNvPr>
            <p:cNvSpPr txBox="1"/>
            <p:nvPr/>
          </p:nvSpPr>
          <p:spPr>
            <a:xfrm>
              <a:off x="6756368" y="5424205"/>
              <a:ext cx="952897" cy="307777"/>
            </a:xfrm>
            <a:prstGeom prst="rect">
              <a:avLst/>
            </a:prstGeom>
            <a:noFill/>
          </p:spPr>
          <p:txBody>
            <a:bodyPr wrap="square" rtlCol="0">
              <a:spAutoFit/>
            </a:bodyPr>
            <a:lstStyle/>
            <a:p>
              <a:pPr algn="ctr"/>
              <a:r>
                <a:rPr kumimoji="1" lang="en-US" altLang="ja-JP" sz="1400" dirty="0">
                  <a:solidFill>
                    <a:schemeClr val="bg1"/>
                  </a:solidFill>
                </a:rPr>
                <a:t>epochs</a:t>
              </a:r>
            </a:p>
          </p:txBody>
        </p:sp>
        <p:pic>
          <p:nvPicPr>
            <p:cNvPr id="11" name="図 10" descr="グラフ, 折れ線グラフ&#10;&#10;自動的に生成された説明">
              <a:extLst>
                <a:ext uri="{FF2B5EF4-FFF2-40B4-BE49-F238E27FC236}">
                  <a16:creationId xmlns:a16="http://schemas.microsoft.com/office/drawing/2014/main" id="{1896ABBE-DBC6-2FDE-8A23-92A84F356194}"/>
                </a:ext>
              </a:extLst>
            </p:cNvPr>
            <p:cNvPicPr>
              <a:picLocks noChangeAspect="1"/>
            </p:cNvPicPr>
            <p:nvPr/>
          </p:nvPicPr>
          <p:blipFill rotWithShape="1">
            <a:blip r:embed="rId6"/>
            <a:srcRect l="6188" t="11499" r="9106" b="6760"/>
            <a:stretch/>
          </p:blipFill>
          <p:spPr>
            <a:xfrm>
              <a:off x="4979152" y="2949965"/>
              <a:ext cx="4507330" cy="2562205"/>
            </a:xfrm>
            <a:prstGeom prst="rect">
              <a:avLst/>
            </a:prstGeom>
          </p:spPr>
        </p:pic>
      </p:grpSp>
      <p:cxnSp>
        <p:nvCxnSpPr>
          <p:cNvPr id="13" name="直線コネクタ 12">
            <a:extLst>
              <a:ext uri="{FF2B5EF4-FFF2-40B4-BE49-F238E27FC236}">
                <a16:creationId xmlns:a16="http://schemas.microsoft.com/office/drawing/2014/main" id="{61D647CD-6C89-7465-2584-D5851A034A5A}"/>
              </a:ext>
            </a:extLst>
          </p:cNvPr>
          <p:cNvCxnSpPr/>
          <p:nvPr/>
        </p:nvCxnSpPr>
        <p:spPr>
          <a:xfrm flipH="1">
            <a:off x="-2827421" y="1636295"/>
            <a:ext cx="40746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ED3C24D1-DE43-882A-D158-08D14B01E1F9}"/>
              </a:ext>
            </a:extLst>
          </p:cNvPr>
          <p:cNvCxnSpPr/>
          <p:nvPr/>
        </p:nvCxnSpPr>
        <p:spPr>
          <a:xfrm flipH="1">
            <a:off x="-2983832" y="3052011"/>
            <a:ext cx="42351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FF32334E-4810-E3ED-7593-2D290209857F}"/>
              </a:ext>
            </a:extLst>
          </p:cNvPr>
          <p:cNvCxnSpPr/>
          <p:nvPr/>
        </p:nvCxnSpPr>
        <p:spPr>
          <a:xfrm flipH="1">
            <a:off x="-2827421" y="3838074"/>
            <a:ext cx="40746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3D4F8981-6253-3ADD-CB66-080A98AB8285}"/>
              </a:ext>
            </a:extLst>
          </p:cNvPr>
          <p:cNvCxnSpPr/>
          <p:nvPr/>
        </p:nvCxnSpPr>
        <p:spPr>
          <a:xfrm flipH="1">
            <a:off x="5229726" y="3084095"/>
            <a:ext cx="40185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2497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B644EBE8-3A82-4045-8844-746B1BC4C634}"/>
              </a:ext>
            </a:extLst>
          </p:cNvPr>
          <p:cNvSpPr>
            <a:spLocks noGrp="1"/>
          </p:cNvSpPr>
          <p:nvPr>
            <p:ph type="sldNum" sz="quarter" idx="12"/>
          </p:nvPr>
        </p:nvSpPr>
        <p:spPr/>
        <p:txBody>
          <a:bodyPr/>
          <a:lstStyle/>
          <a:p>
            <a:fld id="{84E5AB44-6C43-4864-84E5-D75B94A07FCF}" type="slidenum">
              <a:rPr kumimoji="1" lang="ja-JP" altLang="en-US" smtClean="0"/>
              <a:t>5</a:t>
            </a:fld>
            <a:endParaRPr kumimoji="1" lang="ja-JP" altLang="en-US"/>
          </a:p>
        </p:txBody>
      </p:sp>
      <p:sp>
        <p:nvSpPr>
          <p:cNvPr id="10" name="Google Shape;92;p14">
            <a:extLst>
              <a:ext uri="{FF2B5EF4-FFF2-40B4-BE49-F238E27FC236}">
                <a16:creationId xmlns:a16="http://schemas.microsoft.com/office/drawing/2014/main" id="{08628FB7-8069-E8D2-9D97-C3E56DC3DBAB}"/>
              </a:ext>
            </a:extLst>
          </p:cNvPr>
          <p:cNvSpPr txBox="1"/>
          <p:nvPr/>
        </p:nvSpPr>
        <p:spPr>
          <a:xfrm>
            <a:off x="119742" y="694730"/>
            <a:ext cx="8382001" cy="533595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2400" b="1" dirty="0">
                <a:latin typeface="+mn-ea"/>
              </a:rPr>
              <a:t>自然言語処理におけるプーリング手法</a:t>
            </a:r>
            <a:r>
              <a:rPr lang="en-US" altLang="ja-JP" sz="2400" b="1" dirty="0">
                <a:latin typeface="+mn-ea"/>
              </a:rPr>
              <a:t> (</a:t>
            </a:r>
            <a:r>
              <a:rPr lang="ja-JP" altLang="en-US" sz="2400" b="1" dirty="0">
                <a:latin typeface="+mn-ea"/>
              </a:rPr>
              <a:t>例</a:t>
            </a:r>
            <a:r>
              <a:rPr lang="en-US" altLang="ja-JP" sz="2400" b="1" dirty="0">
                <a:latin typeface="+mn-ea"/>
              </a:rPr>
              <a:t>: BERT)</a:t>
            </a:r>
            <a:endParaRPr sz="2400" dirty="0">
              <a:latin typeface="+mn-ea"/>
              <a:ea typeface="+mn-ea"/>
            </a:endParaRPr>
          </a:p>
          <a:p>
            <a:pPr marL="0" lvl="0" indent="0" algn="l" rtl="0">
              <a:spcBef>
                <a:spcPts val="0"/>
              </a:spcBef>
              <a:spcAft>
                <a:spcPts val="0"/>
              </a:spcAft>
              <a:buNone/>
            </a:pP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grpSp>
        <p:nvGrpSpPr>
          <p:cNvPr id="13" name="グループ化 12">
            <a:extLst>
              <a:ext uri="{FF2B5EF4-FFF2-40B4-BE49-F238E27FC236}">
                <a16:creationId xmlns:a16="http://schemas.microsoft.com/office/drawing/2014/main" id="{D603A3B7-00FB-4FC0-72FC-A24230728E1D}"/>
              </a:ext>
            </a:extLst>
          </p:cNvPr>
          <p:cNvGrpSpPr/>
          <p:nvPr/>
        </p:nvGrpSpPr>
        <p:grpSpPr>
          <a:xfrm>
            <a:off x="1049725" y="1615097"/>
            <a:ext cx="6522034" cy="4594842"/>
            <a:chOff x="956452" y="1230086"/>
            <a:chExt cx="7231095" cy="5313299"/>
          </a:xfrm>
        </p:grpSpPr>
        <p:sp>
          <p:nvSpPr>
            <p:cNvPr id="12" name="正方形/長方形 11">
              <a:extLst>
                <a:ext uri="{FF2B5EF4-FFF2-40B4-BE49-F238E27FC236}">
                  <a16:creationId xmlns:a16="http://schemas.microsoft.com/office/drawing/2014/main" id="{4595301C-4EB2-5DCE-CD7F-146CBF5AEB77}"/>
                </a:ext>
              </a:extLst>
            </p:cNvPr>
            <p:cNvSpPr/>
            <p:nvPr/>
          </p:nvSpPr>
          <p:spPr>
            <a:xfrm>
              <a:off x="3962399" y="1230086"/>
              <a:ext cx="2743201" cy="1257169"/>
            </a:xfrm>
            <a:prstGeom prst="rect">
              <a:avLst/>
            </a:prstGeom>
            <a:solidFill>
              <a:schemeClr val="accent3">
                <a:lumMod val="20000"/>
                <a:lumOff val="80000"/>
              </a:schemeClr>
            </a:solidFill>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3600" dirty="0">
                <a:solidFill>
                  <a:schemeClr val="tx1"/>
                </a:solidFill>
              </a:endParaRPr>
            </a:p>
          </p:txBody>
        </p:sp>
        <p:pic>
          <p:nvPicPr>
            <p:cNvPr id="11" name="図 10" descr="ダイアグラム&#10;&#10;自動的に生成された説明">
              <a:extLst>
                <a:ext uri="{FF2B5EF4-FFF2-40B4-BE49-F238E27FC236}">
                  <a16:creationId xmlns:a16="http://schemas.microsoft.com/office/drawing/2014/main" id="{A51D256C-86D7-0ACA-813D-D830257BCC7E}"/>
                </a:ext>
              </a:extLst>
            </p:cNvPr>
            <p:cNvPicPr>
              <a:picLocks noChangeAspect="1"/>
            </p:cNvPicPr>
            <p:nvPr/>
          </p:nvPicPr>
          <p:blipFill>
            <a:blip r:embed="rId3"/>
            <a:stretch>
              <a:fillRect/>
            </a:stretch>
          </p:blipFill>
          <p:spPr>
            <a:xfrm>
              <a:off x="956452" y="1380262"/>
              <a:ext cx="7231095" cy="5163123"/>
            </a:xfrm>
            <a:prstGeom prst="rect">
              <a:avLst/>
            </a:prstGeom>
          </p:spPr>
        </p:pic>
      </p:grpSp>
      <p:sp>
        <p:nvSpPr>
          <p:cNvPr id="14" name="右中かっこ 13">
            <a:extLst>
              <a:ext uri="{FF2B5EF4-FFF2-40B4-BE49-F238E27FC236}">
                <a16:creationId xmlns:a16="http://schemas.microsoft.com/office/drawing/2014/main" id="{DCB93198-67D3-1EFD-181D-AA0A8BD549C4}"/>
              </a:ext>
            </a:extLst>
          </p:cNvPr>
          <p:cNvSpPr/>
          <p:nvPr/>
        </p:nvSpPr>
        <p:spPr>
          <a:xfrm rot="16200000">
            <a:off x="4622712" y="285987"/>
            <a:ext cx="732077" cy="5166018"/>
          </a:xfrm>
          <a:prstGeom prst="rightBrace">
            <a:avLst>
              <a:gd name="adj1" fmla="val 8333"/>
              <a:gd name="adj2" fmla="val 49922"/>
            </a:avLst>
          </a:prstGeom>
          <a:ln w="28575">
            <a:solidFill>
              <a:schemeClr val="tx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C9E8578A-7E62-D651-3052-A0E72DFFE21F}"/>
              </a:ext>
            </a:extLst>
          </p:cNvPr>
          <p:cNvSpPr/>
          <p:nvPr/>
        </p:nvSpPr>
        <p:spPr>
          <a:xfrm>
            <a:off x="1086092" y="3198095"/>
            <a:ext cx="1173931" cy="732078"/>
          </a:xfrm>
          <a:prstGeom prst="rect">
            <a:avLst/>
          </a:prstGeom>
          <a:noFill/>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3600" dirty="0">
              <a:solidFill>
                <a:schemeClr val="tx1"/>
              </a:solidFill>
            </a:endParaRPr>
          </a:p>
        </p:txBody>
      </p:sp>
      <p:pic>
        <p:nvPicPr>
          <p:cNvPr id="17" name="グラフィックス 16" descr="バッジ 1 枠線">
            <a:extLst>
              <a:ext uri="{FF2B5EF4-FFF2-40B4-BE49-F238E27FC236}">
                <a16:creationId xmlns:a16="http://schemas.microsoft.com/office/drawing/2014/main" id="{71470A9E-A675-318E-C176-111C501952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8424" y="2702272"/>
            <a:ext cx="483171" cy="483171"/>
          </a:xfrm>
          <a:prstGeom prst="rect">
            <a:avLst/>
          </a:prstGeom>
        </p:spPr>
      </p:pic>
      <p:pic>
        <p:nvPicPr>
          <p:cNvPr id="19" name="グラフィックス 18" descr="バッジ 枠線">
            <a:extLst>
              <a:ext uri="{FF2B5EF4-FFF2-40B4-BE49-F238E27FC236}">
                <a16:creationId xmlns:a16="http://schemas.microsoft.com/office/drawing/2014/main" id="{7519AAC9-33F8-396D-6A8D-87C935EF99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97867" y="1503766"/>
            <a:ext cx="482400" cy="482400"/>
          </a:xfrm>
          <a:prstGeom prst="rect">
            <a:avLst/>
          </a:prstGeom>
        </p:spPr>
      </p:pic>
    </p:spTree>
    <p:extLst>
      <p:ext uri="{BB962C8B-B14F-4D97-AF65-F5344CB8AC3E}">
        <p14:creationId xmlns:p14="http://schemas.microsoft.com/office/powerpoint/2010/main" val="38519483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C82F0F-B627-48F5-AE3A-47F57A9F46CC}"/>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E075872E-EFBD-41BE-A682-35BBE96D584E}"/>
              </a:ext>
            </a:extLst>
          </p:cNvPr>
          <p:cNvSpPr>
            <a:spLocks noGrp="1"/>
          </p:cNvSpPr>
          <p:nvPr>
            <p:ph idx="1"/>
          </p:nvPr>
        </p:nvSpPr>
        <p:spPr/>
        <p:txBody>
          <a:bodyPr/>
          <a:lstStyle/>
          <a:p>
            <a:r>
              <a:rPr lang="ja-JP" altLang="en-US" dirty="0"/>
              <a:t>キャプションの実験　カット</a:t>
            </a:r>
            <a:endParaRPr lang="en-US" altLang="ja-JP" dirty="0"/>
          </a:p>
          <a:p>
            <a:r>
              <a:rPr kumimoji="1" lang="ja-JP" altLang="en-US" dirty="0"/>
              <a:t>先行研究の説明　時間が長くなるようなら　短く </a:t>
            </a:r>
            <a:r>
              <a:rPr kumimoji="1" lang="en-US" altLang="ja-JP" dirty="0"/>
              <a:t>(</a:t>
            </a:r>
            <a:r>
              <a:rPr kumimoji="1" lang="ja-JP" altLang="en-US" dirty="0"/>
              <a:t>入出力</a:t>
            </a:r>
            <a:r>
              <a:rPr kumimoji="1" lang="en-US" altLang="ja-JP" dirty="0"/>
              <a:t>)</a:t>
            </a:r>
          </a:p>
          <a:p>
            <a:r>
              <a:rPr lang="ja-JP" altLang="en-US" dirty="0"/>
              <a:t>↑説明しろと言われたら説明する</a:t>
            </a:r>
            <a:endParaRPr kumimoji="1" lang="en-US" altLang="ja-JP" dirty="0"/>
          </a:p>
          <a:p>
            <a:r>
              <a:rPr lang="ja-JP" altLang="en-US" dirty="0"/>
              <a:t>生成したいけどまだ遠いから、今回は分類タスクやるよ</a:t>
            </a:r>
            <a:endParaRPr lang="en-US" altLang="ja-JP" dirty="0"/>
          </a:p>
          <a:p>
            <a:r>
              <a:rPr kumimoji="1" lang="ja-JP" altLang="en-US" dirty="0"/>
              <a:t>分類タスクが上手くいくと、生成タスクにどう役に立つのか</a:t>
            </a:r>
          </a:p>
        </p:txBody>
      </p:sp>
      <p:sp>
        <p:nvSpPr>
          <p:cNvPr id="4" name="スライド番号プレースホルダー 3">
            <a:extLst>
              <a:ext uri="{FF2B5EF4-FFF2-40B4-BE49-F238E27FC236}">
                <a16:creationId xmlns:a16="http://schemas.microsoft.com/office/drawing/2014/main" id="{C0760B7C-343D-4A3C-8D36-044BE56C4375}"/>
              </a:ext>
            </a:extLst>
          </p:cNvPr>
          <p:cNvSpPr>
            <a:spLocks noGrp="1"/>
          </p:cNvSpPr>
          <p:nvPr>
            <p:ph type="sldNum" sz="quarter" idx="12"/>
          </p:nvPr>
        </p:nvSpPr>
        <p:spPr/>
        <p:txBody>
          <a:bodyPr/>
          <a:lstStyle/>
          <a:p>
            <a:fld id="{84E5AB44-6C43-4864-84E5-D75B94A07FCF}" type="slidenum">
              <a:rPr kumimoji="1" lang="ja-JP" altLang="en-US" smtClean="0"/>
              <a:pPr/>
              <a:t>50</a:t>
            </a:fld>
            <a:endParaRPr kumimoji="1" lang="ja-JP" altLang="en-US" dirty="0"/>
          </a:p>
        </p:txBody>
      </p:sp>
    </p:spTree>
    <p:extLst>
      <p:ext uri="{BB962C8B-B14F-4D97-AF65-F5344CB8AC3E}">
        <p14:creationId xmlns:p14="http://schemas.microsoft.com/office/powerpoint/2010/main" val="541548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A58F8-DEAA-4C87-2803-44BCC2AE00AB}"/>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35D8A15B-CBE6-0588-C5E7-276F236F079B}"/>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先行研究</a:t>
            </a:r>
            <a:endParaRPr lang="en-US" altLang="ja-JP" sz="3200" b="1" dirty="0">
              <a:latin typeface="+mn-ea"/>
            </a:endParaRPr>
          </a:p>
          <a:p>
            <a:pPr marL="0" lvl="0" indent="0" algn="l" rtl="0">
              <a:spcBef>
                <a:spcPts val="0"/>
              </a:spcBef>
              <a:spcAft>
                <a:spcPts val="0"/>
              </a:spcAft>
              <a:buNone/>
            </a:pPr>
            <a:r>
              <a:rPr lang="en-US" sz="2400" b="1" dirty="0">
                <a:latin typeface="+mn-ea"/>
                <a:ea typeface="+mn-ea"/>
              </a:rPr>
              <a:t>	CLS-Average Pooling (CAP) </a:t>
            </a:r>
            <a:r>
              <a:rPr lang="ja-JP" altLang="en-US" sz="2400" b="1" dirty="0">
                <a:latin typeface="+mn-ea"/>
                <a:ea typeface="+mn-ea"/>
              </a:rPr>
              <a:t>層の導入 </a:t>
            </a:r>
            <a:r>
              <a:rPr lang="en-US" altLang="ja-JP" sz="2400" dirty="0">
                <a:latin typeface="+mn-ea"/>
                <a:ea typeface="+mn-ea"/>
              </a:rPr>
              <a:t>[</a:t>
            </a:r>
            <a:r>
              <a:rPr lang="ja-JP" altLang="en-US" sz="2400" dirty="0">
                <a:latin typeface="+mn-ea"/>
                <a:ea typeface="+mn-ea"/>
              </a:rPr>
              <a:t>大和</a:t>
            </a:r>
            <a:r>
              <a:rPr lang="en-US" altLang="ja-JP" sz="2400" dirty="0">
                <a:latin typeface="+mn-ea"/>
                <a:ea typeface="+mn-ea"/>
              </a:rPr>
              <a:t>,2024]</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716BA4C8-800D-DC62-039C-FFA79644DCA4}"/>
              </a:ext>
            </a:extLst>
          </p:cNvPr>
          <p:cNvSpPr>
            <a:spLocks noGrp="1"/>
          </p:cNvSpPr>
          <p:nvPr>
            <p:ph type="sldNum" sz="quarter" idx="12"/>
          </p:nvPr>
        </p:nvSpPr>
        <p:spPr/>
        <p:txBody>
          <a:bodyPr/>
          <a:lstStyle/>
          <a:p>
            <a:fld id="{84E5AB44-6C43-4864-84E5-D75B94A07FCF}" type="slidenum">
              <a:rPr kumimoji="1" lang="ja-JP" altLang="en-US" smtClean="0"/>
              <a:t>6</a:t>
            </a:fld>
            <a:endParaRPr kumimoji="1" lang="ja-JP" altLang="en-US"/>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C13BE1B2-BD1B-1CB5-321E-7740A7EA332F}"/>
                  </a:ext>
                </a:extLst>
              </p:cNvPr>
              <p:cNvSpPr txBox="1"/>
              <p:nvPr/>
            </p:nvSpPr>
            <p:spPr>
              <a:xfrm>
                <a:off x="5784688" y="1784252"/>
                <a:ext cx="21067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=1 (</m:t>
                      </m:r>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 ≥0)</m:t>
                      </m:r>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C13BE1B2-BD1B-1CB5-321E-7740A7EA332F}"/>
                  </a:ext>
                </a:extLst>
              </p:cNvPr>
              <p:cNvSpPr txBox="1">
                <a:spLocks noRot="1" noChangeAspect="1" noMove="1" noResize="1" noEditPoints="1" noAdjustHandles="1" noChangeArrowheads="1" noChangeShapeType="1" noTextEdit="1"/>
              </p:cNvSpPr>
              <p:nvPr/>
            </p:nvSpPr>
            <p:spPr>
              <a:xfrm>
                <a:off x="5784688" y="1784252"/>
                <a:ext cx="2106731" cy="276999"/>
              </a:xfrm>
              <a:prstGeom prst="rect">
                <a:avLst/>
              </a:prstGeom>
              <a:blipFill>
                <a:blip r:embed="rId3"/>
                <a:stretch>
                  <a:fillRect l="-2023" r="-3179" b="-40000"/>
                </a:stretch>
              </a:blipFill>
            </p:spPr>
            <p:txBody>
              <a:bodyPr/>
              <a:lstStyle/>
              <a:p>
                <a:r>
                  <a:rPr lang="ja-JP" altLang="en-US">
                    <a:noFill/>
                  </a:rPr>
                  <a:t> </a:t>
                </a:r>
              </a:p>
            </p:txBody>
          </p:sp>
        </mc:Fallback>
      </mc:AlternateContent>
      <p:grpSp>
        <p:nvGrpSpPr>
          <p:cNvPr id="43" name="グループ化 42">
            <a:extLst>
              <a:ext uri="{FF2B5EF4-FFF2-40B4-BE49-F238E27FC236}">
                <a16:creationId xmlns:a16="http://schemas.microsoft.com/office/drawing/2014/main" id="{89BD8ACC-821D-7695-3773-27FFB3726BE1}"/>
              </a:ext>
            </a:extLst>
          </p:cNvPr>
          <p:cNvGrpSpPr/>
          <p:nvPr/>
        </p:nvGrpSpPr>
        <p:grpSpPr>
          <a:xfrm>
            <a:off x="15621132" y="39911542"/>
            <a:ext cx="14030467" cy="1409571"/>
            <a:chOff x="791997" y="31364635"/>
            <a:chExt cx="14030467" cy="4529056"/>
          </a:xfrm>
        </p:grpSpPr>
        <p:sp>
          <p:nvSpPr>
            <p:cNvPr id="44" name="Google Shape;67;p14">
              <a:extLst>
                <a:ext uri="{FF2B5EF4-FFF2-40B4-BE49-F238E27FC236}">
                  <a16:creationId xmlns:a16="http://schemas.microsoft.com/office/drawing/2014/main" id="{B371F99A-E816-2657-7AD6-4DC3E1CA5F96}"/>
                </a:ext>
              </a:extLst>
            </p:cNvPr>
            <p:cNvSpPr/>
            <p:nvPr/>
          </p:nvSpPr>
          <p:spPr>
            <a:xfrm>
              <a:off x="791997" y="31364635"/>
              <a:ext cx="13895700" cy="4529056"/>
            </a:xfrm>
            <a:prstGeom prst="rect">
              <a:avLst/>
            </a:prstGeom>
            <a:noFill/>
            <a:ln w="25400" cap="flat" cmpd="sng">
              <a:no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2;p14">
              <a:extLst>
                <a:ext uri="{FF2B5EF4-FFF2-40B4-BE49-F238E27FC236}">
                  <a16:creationId xmlns:a16="http://schemas.microsoft.com/office/drawing/2014/main" id="{2FA6ED8D-33A7-DCFC-6E9E-83D43CD784F4}"/>
                </a:ext>
              </a:extLst>
            </p:cNvPr>
            <p:cNvSpPr txBox="1"/>
            <p:nvPr/>
          </p:nvSpPr>
          <p:spPr>
            <a:xfrm>
              <a:off x="926765" y="32290750"/>
              <a:ext cx="13895699" cy="2463692"/>
            </a:xfrm>
            <a:prstGeom prst="rect">
              <a:avLst/>
            </a:prstGeom>
            <a:noFill/>
            <a:ln>
              <a:noFill/>
            </a:ln>
          </p:spPr>
          <p:txBody>
            <a:bodyPr spcFirstLastPara="1" wrap="square" lIns="91425" tIns="91425" rIns="91425" bIns="91425" anchor="t" anchorCtr="0">
              <a:noAutofit/>
            </a:bodyPr>
            <a:lstStyle/>
            <a:p>
              <a:r>
                <a:rPr lang="en-US" altLang="ja-JP" sz="2800" dirty="0">
                  <a:latin typeface="+mn-ea"/>
                  <a:ea typeface="+mn-ea"/>
                </a:rPr>
                <a:t>[1] </a:t>
              </a:r>
              <a:r>
                <a:rPr lang="ja-JP" altLang="en-US" sz="2800" dirty="0">
                  <a:latin typeface="+mn-ea"/>
                  <a:ea typeface="+mn-ea"/>
                </a:rPr>
                <a:t>大和秀徳</a:t>
              </a:r>
              <a:r>
                <a:rPr lang="en-US" altLang="ja-JP" sz="2800" dirty="0">
                  <a:latin typeface="+mn-ea"/>
                  <a:ea typeface="+mn-ea"/>
                </a:rPr>
                <a:t>. BERT </a:t>
              </a:r>
              <a:r>
                <a:rPr lang="ja-JP" altLang="en-US" sz="2800" dirty="0">
                  <a:latin typeface="+mn-ea"/>
                  <a:ea typeface="+mn-ea"/>
                </a:rPr>
                <a:t>の分散表現に対する学習可能な重みを持つプーリング手法の提案</a:t>
              </a:r>
              <a:r>
                <a:rPr lang="en-US" altLang="ja-JP" sz="2800" dirty="0">
                  <a:latin typeface="+mn-ea"/>
                  <a:ea typeface="+mn-ea"/>
                </a:rPr>
                <a:t>, </a:t>
              </a:r>
              <a:br>
                <a:rPr lang="en-US" altLang="ja-JP" sz="2800" dirty="0">
                  <a:latin typeface="+mn-ea"/>
                  <a:ea typeface="+mn-ea"/>
                </a:rPr>
              </a:br>
              <a:r>
                <a:rPr lang="en-US" altLang="ja-JP" sz="2800" dirty="0">
                  <a:latin typeface="+mn-ea"/>
                  <a:ea typeface="+mn-ea"/>
                </a:rPr>
                <a:t>     </a:t>
              </a:r>
              <a:r>
                <a:rPr lang="ja-JP" altLang="en-US" sz="2800" dirty="0">
                  <a:latin typeface="+mn-ea"/>
                  <a:ea typeface="+mn-ea"/>
                </a:rPr>
                <a:t>大阪公立大学大学院情報学研究科 基幹情報学専攻 知能情報分野 修士論文</a:t>
              </a:r>
              <a:r>
                <a:rPr lang="en-US" altLang="ja-JP" sz="2800" dirty="0">
                  <a:latin typeface="+mn-ea"/>
                  <a:ea typeface="+mn-ea"/>
                </a:rPr>
                <a:t>, 2024.</a:t>
              </a:r>
            </a:p>
            <a:p>
              <a:r>
                <a:rPr lang="en-US" altLang="ja-JP" sz="2800" dirty="0">
                  <a:latin typeface="+mn-ea"/>
                  <a:ea typeface="+mn-ea"/>
                </a:rPr>
                <a:t>[2] Preferred Elements, </a:t>
              </a:r>
              <a:r>
                <a:rPr lang="en-US" altLang="ja-JP" sz="2800" dirty="0">
                  <a:latin typeface="+mn-ea"/>
                  <a:ea typeface="+mn-ea"/>
                  <a:hlinkClick r:id="rId4"/>
                </a:rPr>
                <a:t>https://plamo.preferredai.jp/</a:t>
              </a:r>
              <a:r>
                <a:rPr lang="en-US" altLang="ja-JP" sz="2800" dirty="0">
                  <a:latin typeface="+mn-ea"/>
                  <a:ea typeface="+mn-ea"/>
                </a:rPr>
                <a:t>, 2024.</a:t>
              </a:r>
            </a:p>
          </p:txBody>
        </p:sp>
      </p:grpSp>
      <p:sp>
        <p:nvSpPr>
          <p:cNvPr id="46" name="テキスト ボックス 45">
            <a:extLst>
              <a:ext uri="{FF2B5EF4-FFF2-40B4-BE49-F238E27FC236}">
                <a16:creationId xmlns:a16="http://schemas.microsoft.com/office/drawing/2014/main" id="{FEE8CEBF-4DB0-A301-D05D-9ADB57235DF1}"/>
              </a:ext>
            </a:extLst>
          </p:cNvPr>
          <p:cNvSpPr txBox="1"/>
          <p:nvPr/>
        </p:nvSpPr>
        <p:spPr>
          <a:xfrm>
            <a:off x="2029606" y="6037656"/>
            <a:ext cx="4562272" cy="646331"/>
          </a:xfrm>
          <a:prstGeom prst="rect">
            <a:avLst/>
          </a:prstGeom>
          <a:noFill/>
          <a:ln>
            <a:solidFill>
              <a:schemeClr val="tx1">
                <a:lumMod val="75000"/>
              </a:schemeClr>
            </a:solidFill>
            <a:prstDash val="sysDash"/>
          </a:ln>
        </p:spPr>
        <p:txBody>
          <a:bodyPr wrap="square" rtlCol="0">
            <a:spAutoFit/>
          </a:bodyPr>
          <a:lstStyle/>
          <a:p>
            <a:r>
              <a:rPr lang="ja-JP" altLang="en-US" sz="1200" dirty="0">
                <a:latin typeface="+mn-ea"/>
                <a:ea typeface="+mn-ea"/>
              </a:rPr>
              <a:t>大和秀徳</a:t>
            </a:r>
            <a:r>
              <a:rPr lang="en-US" altLang="ja-JP" sz="1200" dirty="0">
                <a:latin typeface="+mn-ea"/>
                <a:ea typeface="+mn-ea"/>
              </a:rPr>
              <a:t>. BERT </a:t>
            </a:r>
            <a:r>
              <a:rPr lang="ja-JP" altLang="en-US" sz="1200" dirty="0">
                <a:latin typeface="+mn-ea"/>
                <a:ea typeface="+mn-ea"/>
              </a:rPr>
              <a:t>の分散表現に対する学習可能な重みを持つプーリング手法の提案</a:t>
            </a:r>
            <a:r>
              <a:rPr lang="en-US" altLang="ja-JP" sz="1200" dirty="0">
                <a:latin typeface="+mn-ea"/>
                <a:ea typeface="+mn-ea"/>
              </a:rPr>
              <a:t>,</a:t>
            </a:r>
            <a:r>
              <a:rPr lang="ja-JP" altLang="en-US" sz="1200" dirty="0">
                <a:latin typeface="+mn-ea"/>
              </a:rPr>
              <a:t> </a:t>
            </a:r>
            <a:r>
              <a:rPr lang="ja-JP" altLang="en-US" sz="1200" dirty="0">
                <a:latin typeface="+mn-ea"/>
                <a:ea typeface="+mn-ea"/>
              </a:rPr>
              <a:t>大阪公立大学大学院情報学研究科 基幹情報学専攻 知能情報分野 修士論文</a:t>
            </a:r>
            <a:r>
              <a:rPr lang="en-US" altLang="ja-JP" sz="1200" dirty="0">
                <a:latin typeface="+mn-ea"/>
                <a:ea typeface="+mn-ea"/>
              </a:rPr>
              <a:t>, 2024</a:t>
            </a:r>
            <a:endParaRPr kumimoji="1" lang="ja-JP" altLang="en-US" sz="1200" dirty="0"/>
          </a:p>
        </p:txBody>
      </p:sp>
      <p:grpSp>
        <p:nvGrpSpPr>
          <p:cNvPr id="49" name="グループ化 48">
            <a:extLst>
              <a:ext uri="{FF2B5EF4-FFF2-40B4-BE49-F238E27FC236}">
                <a16:creationId xmlns:a16="http://schemas.microsoft.com/office/drawing/2014/main" id="{AEB79C3B-46F4-D9FD-0D18-672532F38934}"/>
              </a:ext>
            </a:extLst>
          </p:cNvPr>
          <p:cNvGrpSpPr/>
          <p:nvPr/>
        </p:nvGrpSpPr>
        <p:grpSpPr>
          <a:xfrm>
            <a:off x="2169758" y="1784252"/>
            <a:ext cx="4804483" cy="4036563"/>
            <a:chOff x="2169758" y="1604711"/>
            <a:chExt cx="4804483" cy="4036563"/>
          </a:xfrm>
        </p:grpSpPr>
        <p:pic>
          <p:nvPicPr>
            <p:cNvPr id="41" name="図 40" descr="タイムライン&#10;&#10;自動的に生成された説明">
              <a:extLst>
                <a:ext uri="{FF2B5EF4-FFF2-40B4-BE49-F238E27FC236}">
                  <a16:creationId xmlns:a16="http://schemas.microsoft.com/office/drawing/2014/main" id="{9DFA8CD8-FF5D-A5BB-EBF6-2F9A4F9939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9758" y="1604711"/>
              <a:ext cx="4804483" cy="4036563"/>
            </a:xfrm>
            <a:prstGeom prst="rect">
              <a:avLst/>
            </a:prstGeom>
          </p:spPr>
        </p:pic>
        <p:sp>
          <p:nvSpPr>
            <p:cNvPr id="47" name="正方形/長方形 46">
              <a:extLst>
                <a:ext uri="{FF2B5EF4-FFF2-40B4-BE49-F238E27FC236}">
                  <a16:creationId xmlns:a16="http://schemas.microsoft.com/office/drawing/2014/main" id="{E52814F6-3A66-4743-7885-77589D27AFF0}"/>
                </a:ext>
              </a:extLst>
            </p:cNvPr>
            <p:cNvSpPr/>
            <p:nvPr/>
          </p:nvSpPr>
          <p:spPr>
            <a:xfrm>
              <a:off x="4474723" y="4426085"/>
              <a:ext cx="564205" cy="496111"/>
            </a:xfrm>
            <a:prstGeom prst="rect">
              <a:avLst/>
            </a:prstGeom>
            <a:solidFill>
              <a:srgbClr val="9DC3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639DD505-F494-88C7-DB88-C8F2E9175B6A}"/>
                </a:ext>
              </a:extLst>
            </p:cNvPr>
            <p:cNvSpPr/>
            <p:nvPr/>
          </p:nvSpPr>
          <p:spPr>
            <a:xfrm>
              <a:off x="5570679" y="2166026"/>
              <a:ext cx="1190045" cy="421532"/>
            </a:xfrm>
            <a:prstGeom prst="rect">
              <a:avLst/>
            </a:prstGeom>
            <a:solidFill>
              <a:srgbClr val="2F55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266215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EDBAB4-914A-BEFB-1C13-CD20A6447ABE}"/>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FEE0A064-E8A0-4AD3-6BF6-2D00B1D1472A}"/>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先行研究</a:t>
            </a:r>
            <a:endParaRPr lang="en-US" altLang="ja-JP" sz="3200" b="1" dirty="0">
              <a:latin typeface="+mn-ea"/>
            </a:endParaRPr>
          </a:p>
          <a:p>
            <a:pPr marL="0" lvl="0" indent="0" algn="l" rtl="0">
              <a:spcBef>
                <a:spcPts val="0"/>
              </a:spcBef>
              <a:spcAft>
                <a:spcPts val="0"/>
              </a:spcAft>
              <a:buNone/>
            </a:pPr>
            <a:r>
              <a:rPr lang="en-US" sz="2400" b="1" dirty="0">
                <a:latin typeface="+mn-ea"/>
                <a:ea typeface="+mn-ea"/>
              </a:rPr>
              <a:t>	CLS-Average Pooling (CAP) </a:t>
            </a:r>
            <a:r>
              <a:rPr lang="ja-JP" altLang="en-US" sz="2400" b="1" dirty="0">
                <a:latin typeface="+mn-ea"/>
                <a:ea typeface="+mn-ea"/>
              </a:rPr>
              <a:t>層の導入 </a:t>
            </a:r>
            <a:r>
              <a:rPr lang="en-US" altLang="ja-JP" sz="2400" dirty="0">
                <a:latin typeface="+mn-ea"/>
                <a:ea typeface="+mn-ea"/>
              </a:rPr>
              <a:t>[</a:t>
            </a:r>
            <a:r>
              <a:rPr lang="ja-JP" altLang="en-US" sz="2400" dirty="0">
                <a:latin typeface="+mn-ea"/>
                <a:ea typeface="+mn-ea"/>
              </a:rPr>
              <a:t>大和</a:t>
            </a:r>
            <a:r>
              <a:rPr lang="en-US" altLang="ja-JP" sz="2400" dirty="0">
                <a:latin typeface="+mn-ea"/>
                <a:ea typeface="+mn-ea"/>
              </a:rPr>
              <a:t>,2024]</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085E719B-CF7B-3459-330F-ACEF6B12C5B2}"/>
              </a:ext>
            </a:extLst>
          </p:cNvPr>
          <p:cNvSpPr>
            <a:spLocks noGrp="1"/>
          </p:cNvSpPr>
          <p:nvPr>
            <p:ph type="sldNum" sz="quarter" idx="12"/>
          </p:nvPr>
        </p:nvSpPr>
        <p:spPr/>
        <p:txBody>
          <a:bodyPr/>
          <a:lstStyle/>
          <a:p>
            <a:fld id="{84E5AB44-6C43-4864-84E5-D75B94A07FCF}" type="slidenum">
              <a:rPr kumimoji="1" lang="ja-JP" altLang="en-US" smtClean="0"/>
              <a:t>7</a:t>
            </a:fld>
            <a:endParaRPr kumimoji="1" lang="ja-JP" altLang="en-US"/>
          </a:p>
        </p:txBody>
      </p:sp>
      <p:pic>
        <p:nvPicPr>
          <p:cNvPr id="41" name="図 40" descr="タイムライン&#10;&#10;自動的に生成された説明">
            <a:extLst>
              <a:ext uri="{FF2B5EF4-FFF2-40B4-BE49-F238E27FC236}">
                <a16:creationId xmlns:a16="http://schemas.microsoft.com/office/drawing/2014/main" id="{D510D8E9-DCEC-8263-6E13-AC69E5512B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9758" y="1784252"/>
            <a:ext cx="4804483" cy="4036563"/>
          </a:xfrm>
          <a:prstGeom prst="rect">
            <a:avLst/>
          </a:prstGeom>
        </p:spPr>
      </p:pic>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04621BD8-9200-242A-0459-D07F1CF64E47}"/>
                  </a:ext>
                </a:extLst>
              </p:cNvPr>
              <p:cNvSpPr txBox="1"/>
              <p:nvPr/>
            </p:nvSpPr>
            <p:spPr>
              <a:xfrm>
                <a:off x="5784688" y="1787910"/>
                <a:ext cx="21067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=1 (</m:t>
                      </m:r>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 ≥0)</m:t>
                      </m:r>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04621BD8-9200-242A-0459-D07F1CF64E47}"/>
                  </a:ext>
                </a:extLst>
              </p:cNvPr>
              <p:cNvSpPr txBox="1">
                <a:spLocks noRot="1" noChangeAspect="1" noMove="1" noResize="1" noEditPoints="1" noAdjustHandles="1" noChangeArrowheads="1" noChangeShapeType="1" noTextEdit="1"/>
              </p:cNvSpPr>
              <p:nvPr/>
            </p:nvSpPr>
            <p:spPr>
              <a:xfrm>
                <a:off x="5784688" y="1787910"/>
                <a:ext cx="2106731" cy="276999"/>
              </a:xfrm>
              <a:prstGeom prst="rect">
                <a:avLst/>
              </a:prstGeom>
              <a:blipFill>
                <a:blip r:embed="rId4"/>
                <a:stretch>
                  <a:fillRect l="-2023" r="-3179" b="-36957"/>
                </a:stretch>
              </a:blipFill>
            </p:spPr>
            <p:txBody>
              <a:bodyPr/>
              <a:lstStyle/>
              <a:p>
                <a:r>
                  <a:rPr lang="ja-JP" altLang="en-US">
                    <a:noFill/>
                  </a:rPr>
                  <a:t> </a:t>
                </a:r>
              </a:p>
            </p:txBody>
          </p:sp>
        </mc:Fallback>
      </mc:AlternateContent>
      <p:grpSp>
        <p:nvGrpSpPr>
          <p:cNvPr id="43" name="グループ化 42">
            <a:extLst>
              <a:ext uri="{FF2B5EF4-FFF2-40B4-BE49-F238E27FC236}">
                <a16:creationId xmlns:a16="http://schemas.microsoft.com/office/drawing/2014/main" id="{7B3E391A-429D-1F7A-5421-E37AC966C42B}"/>
              </a:ext>
            </a:extLst>
          </p:cNvPr>
          <p:cNvGrpSpPr/>
          <p:nvPr/>
        </p:nvGrpSpPr>
        <p:grpSpPr>
          <a:xfrm>
            <a:off x="15621132" y="39911542"/>
            <a:ext cx="14030467" cy="1409571"/>
            <a:chOff x="791997" y="31364635"/>
            <a:chExt cx="14030467" cy="4529056"/>
          </a:xfrm>
        </p:grpSpPr>
        <p:sp>
          <p:nvSpPr>
            <p:cNvPr id="44" name="Google Shape;67;p14">
              <a:extLst>
                <a:ext uri="{FF2B5EF4-FFF2-40B4-BE49-F238E27FC236}">
                  <a16:creationId xmlns:a16="http://schemas.microsoft.com/office/drawing/2014/main" id="{771968AA-BC94-D9C2-456B-A2FB4B2AAC96}"/>
                </a:ext>
              </a:extLst>
            </p:cNvPr>
            <p:cNvSpPr/>
            <p:nvPr/>
          </p:nvSpPr>
          <p:spPr>
            <a:xfrm>
              <a:off x="791997" y="31364635"/>
              <a:ext cx="13895700" cy="4529056"/>
            </a:xfrm>
            <a:prstGeom prst="rect">
              <a:avLst/>
            </a:prstGeom>
            <a:noFill/>
            <a:ln w="25400" cap="flat" cmpd="sng">
              <a:no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2;p14">
              <a:extLst>
                <a:ext uri="{FF2B5EF4-FFF2-40B4-BE49-F238E27FC236}">
                  <a16:creationId xmlns:a16="http://schemas.microsoft.com/office/drawing/2014/main" id="{3A86D484-05C6-16AD-69E7-FB62B7C2E4BA}"/>
                </a:ext>
              </a:extLst>
            </p:cNvPr>
            <p:cNvSpPr txBox="1"/>
            <p:nvPr/>
          </p:nvSpPr>
          <p:spPr>
            <a:xfrm>
              <a:off x="926765" y="32290750"/>
              <a:ext cx="13895699" cy="2463692"/>
            </a:xfrm>
            <a:prstGeom prst="rect">
              <a:avLst/>
            </a:prstGeom>
            <a:noFill/>
            <a:ln>
              <a:noFill/>
            </a:ln>
          </p:spPr>
          <p:txBody>
            <a:bodyPr spcFirstLastPara="1" wrap="square" lIns="91425" tIns="91425" rIns="91425" bIns="91425" anchor="t" anchorCtr="0">
              <a:noAutofit/>
            </a:bodyPr>
            <a:lstStyle/>
            <a:p>
              <a:r>
                <a:rPr lang="en-US" altLang="ja-JP" sz="2800" dirty="0">
                  <a:latin typeface="+mn-ea"/>
                  <a:ea typeface="+mn-ea"/>
                </a:rPr>
                <a:t>[1] </a:t>
              </a:r>
              <a:r>
                <a:rPr lang="ja-JP" altLang="en-US" sz="2800" dirty="0">
                  <a:latin typeface="+mn-ea"/>
                  <a:ea typeface="+mn-ea"/>
                </a:rPr>
                <a:t>大和秀徳</a:t>
              </a:r>
              <a:r>
                <a:rPr lang="en-US" altLang="ja-JP" sz="2800" dirty="0">
                  <a:latin typeface="+mn-ea"/>
                  <a:ea typeface="+mn-ea"/>
                </a:rPr>
                <a:t>. BERT </a:t>
              </a:r>
              <a:r>
                <a:rPr lang="ja-JP" altLang="en-US" sz="2800" dirty="0">
                  <a:latin typeface="+mn-ea"/>
                  <a:ea typeface="+mn-ea"/>
                </a:rPr>
                <a:t>の分散表現に対する学習可能な重みを持つプーリング手法の提案</a:t>
              </a:r>
              <a:r>
                <a:rPr lang="en-US" altLang="ja-JP" sz="2800" dirty="0">
                  <a:latin typeface="+mn-ea"/>
                  <a:ea typeface="+mn-ea"/>
                </a:rPr>
                <a:t>, </a:t>
              </a:r>
              <a:br>
                <a:rPr lang="en-US" altLang="ja-JP" sz="2800" dirty="0">
                  <a:latin typeface="+mn-ea"/>
                  <a:ea typeface="+mn-ea"/>
                </a:rPr>
              </a:br>
              <a:r>
                <a:rPr lang="en-US" altLang="ja-JP" sz="2800" dirty="0">
                  <a:latin typeface="+mn-ea"/>
                  <a:ea typeface="+mn-ea"/>
                </a:rPr>
                <a:t>     </a:t>
              </a:r>
              <a:r>
                <a:rPr lang="ja-JP" altLang="en-US" sz="2800" dirty="0">
                  <a:latin typeface="+mn-ea"/>
                  <a:ea typeface="+mn-ea"/>
                </a:rPr>
                <a:t>大阪公立大学大学院情報学研究科 基幹情報学専攻 知能情報分野 修士論文</a:t>
              </a:r>
              <a:r>
                <a:rPr lang="en-US" altLang="ja-JP" sz="2800" dirty="0">
                  <a:latin typeface="+mn-ea"/>
                  <a:ea typeface="+mn-ea"/>
                </a:rPr>
                <a:t>, 2024.</a:t>
              </a:r>
            </a:p>
            <a:p>
              <a:r>
                <a:rPr lang="en-US" altLang="ja-JP" sz="2800" dirty="0">
                  <a:latin typeface="+mn-ea"/>
                  <a:ea typeface="+mn-ea"/>
                </a:rPr>
                <a:t>[2] Preferred Elements, </a:t>
              </a:r>
              <a:r>
                <a:rPr lang="en-US" altLang="ja-JP" sz="2800" dirty="0">
                  <a:latin typeface="+mn-ea"/>
                  <a:ea typeface="+mn-ea"/>
                  <a:hlinkClick r:id="rId5"/>
                </a:rPr>
                <a:t>https://plamo.preferredai.jp/</a:t>
              </a:r>
              <a:r>
                <a:rPr lang="en-US" altLang="ja-JP" sz="2800" dirty="0">
                  <a:latin typeface="+mn-ea"/>
                  <a:ea typeface="+mn-ea"/>
                </a:rPr>
                <a:t>, 2024.</a:t>
              </a:r>
            </a:p>
          </p:txBody>
        </p:sp>
      </p:grpSp>
      <p:sp>
        <p:nvSpPr>
          <p:cNvPr id="46" name="テキスト ボックス 45">
            <a:extLst>
              <a:ext uri="{FF2B5EF4-FFF2-40B4-BE49-F238E27FC236}">
                <a16:creationId xmlns:a16="http://schemas.microsoft.com/office/drawing/2014/main" id="{45B76A3C-6E0A-F504-BB66-E5AAB1654343}"/>
              </a:ext>
            </a:extLst>
          </p:cNvPr>
          <p:cNvSpPr txBox="1"/>
          <p:nvPr/>
        </p:nvSpPr>
        <p:spPr>
          <a:xfrm>
            <a:off x="2029606" y="6037656"/>
            <a:ext cx="4562272" cy="646331"/>
          </a:xfrm>
          <a:prstGeom prst="rect">
            <a:avLst/>
          </a:prstGeom>
          <a:noFill/>
          <a:ln>
            <a:solidFill>
              <a:schemeClr val="tx1">
                <a:lumMod val="75000"/>
              </a:schemeClr>
            </a:solidFill>
            <a:prstDash val="sysDash"/>
          </a:ln>
        </p:spPr>
        <p:txBody>
          <a:bodyPr wrap="square" rtlCol="0">
            <a:spAutoFit/>
          </a:bodyPr>
          <a:lstStyle/>
          <a:p>
            <a:r>
              <a:rPr lang="ja-JP" altLang="en-US" sz="1200" dirty="0">
                <a:latin typeface="+mn-ea"/>
                <a:ea typeface="+mn-ea"/>
              </a:rPr>
              <a:t>大和秀徳</a:t>
            </a:r>
            <a:r>
              <a:rPr lang="en-US" altLang="ja-JP" sz="1200" dirty="0">
                <a:latin typeface="+mn-ea"/>
                <a:ea typeface="+mn-ea"/>
              </a:rPr>
              <a:t>. BERT </a:t>
            </a:r>
            <a:r>
              <a:rPr lang="ja-JP" altLang="en-US" sz="1200" dirty="0">
                <a:latin typeface="+mn-ea"/>
                <a:ea typeface="+mn-ea"/>
              </a:rPr>
              <a:t>の分散表現に対する学習可能な重みを持つプーリング手法の提案</a:t>
            </a:r>
            <a:r>
              <a:rPr lang="en-US" altLang="ja-JP" sz="1200" dirty="0">
                <a:latin typeface="+mn-ea"/>
                <a:ea typeface="+mn-ea"/>
              </a:rPr>
              <a:t>,</a:t>
            </a:r>
            <a:r>
              <a:rPr lang="ja-JP" altLang="en-US" sz="1200" dirty="0">
                <a:latin typeface="+mn-ea"/>
              </a:rPr>
              <a:t> </a:t>
            </a:r>
            <a:r>
              <a:rPr lang="ja-JP" altLang="en-US" sz="1200" dirty="0">
                <a:latin typeface="+mn-ea"/>
                <a:ea typeface="+mn-ea"/>
              </a:rPr>
              <a:t>大阪公立大学大学院情報学研究科 基幹情報学専攻 知能情報分野 修士論文</a:t>
            </a:r>
            <a:r>
              <a:rPr lang="en-US" altLang="ja-JP" sz="1200" dirty="0">
                <a:latin typeface="+mn-ea"/>
                <a:ea typeface="+mn-ea"/>
              </a:rPr>
              <a:t>, 2024</a:t>
            </a:r>
            <a:endParaRPr kumimoji="1" lang="ja-JP" altLang="en-US" sz="1200" dirty="0"/>
          </a:p>
        </p:txBody>
      </p:sp>
      <p:sp>
        <p:nvSpPr>
          <p:cNvPr id="47" name="正方形/長方形 46">
            <a:extLst>
              <a:ext uri="{FF2B5EF4-FFF2-40B4-BE49-F238E27FC236}">
                <a16:creationId xmlns:a16="http://schemas.microsoft.com/office/drawing/2014/main" id="{614CB56C-0605-9701-A6A2-480BAF1D573C}"/>
              </a:ext>
            </a:extLst>
          </p:cNvPr>
          <p:cNvSpPr/>
          <p:nvPr/>
        </p:nvSpPr>
        <p:spPr>
          <a:xfrm>
            <a:off x="4474723" y="4605626"/>
            <a:ext cx="564205" cy="496111"/>
          </a:xfrm>
          <a:prstGeom prst="rect">
            <a:avLst/>
          </a:prstGeom>
          <a:solidFill>
            <a:srgbClr val="9DC3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301FAE03-B18A-C84E-8287-EFCA8F4D9A5B}"/>
              </a:ext>
            </a:extLst>
          </p:cNvPr>
          <p:cNvSpPr/>
          <p:nvPr/>
        </p:nvSpPr>
        <p:spPr>
          <a:xfrm>
            <a:off x="5570679" y="2345567"/>
            <a:ext cx="1190045" cy="421532"/>
          </a:xfrm>
          <a:prstGeom prst="rect">
            <a:avLst/>
          </a:prstGeom>
          <a:solidFill>
            <a:srgbClr val="2F55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矢印: 下 2">
            <a:extLst>
              <a:ext uri="{FF2B5EF4-FFF2-40B4-BE49-F238E27FC236}">
                <a16:creationId xmlns:a16="http://schemas.microsoft.com/office/drawing/2014/main" id="{3ABF47C9-2DED-1D0C-DBF5-0180CBE906A3}"/>
              </a:ext>
            </a:extLst>
          </p:cNvPr>
          <p:cNvSpPr/>
          <p:nvPr/>
        </p:nvSpPr>
        <p:spPr>
          <a:xfrm rot="10800000">
            <a:off x="6575638" y="2778486"/>
            <a:ext cx="291598" cy="66148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11AA70F3-0A32-2127-C8B6-417ED447ED56}"/>
              </a:ext>
            </a:extLst>
          </p:cNvPr>
          <p:cNvSpPr/>
          <p:nvPr/>
        </p:nvSpPr>
        <p:spPr>
          <a:xfrm>
            <a:off x="6225702" y="3148137"/>
            <a:ext cx="2393004" cy="1181010"/>
          </a:xfrm>
          <a:prstGeom prst="rect">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8FC46B68-64C8-72C2-E353-A976795134D3}"/>
              </a:ext>
            </a:extLst>
          </p:cNvPr>
          <p:cNvSpPr/>
          <p:nvPr/>
        </p:nvSpPr>
        <p:spPr>
          <a:xfrm>
            <a:off x="6381345" y="3438984"/>
            <a:ext cx="699900" cy="51488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1D6428F3-9EB8-CFDB-DB5E-D30A6E92CFAE}"/>
              </a:ext>
            </a:extLst>
          </p:cNvPr>
          <p:cNvSpPr txBox="1"/>
          <p:nvPr/>
        </p:nvSpPr>
        <p:spPr>
          <a:xfrm>
            <a:off x="7334655" y="2778486"/>
            <a:ext cx="1284051" cy="369332"/>
          </a:xfrm>
          <a:prstGeom prst="rect">
            <a:avLst/>
          </a:prstGeom>
          <a:noFill/>
        </p:spPr>
        <p:txBody>
          <a:bodyPr wrap="square" rtlCol="0">
            <a:spAutoFit/>
          </a:bodyPr>
          <a:lstStyle/>
          <a:p>
            <a:pPr algn="r"/>
            <a:r>
              <a:rPr kumimoji="1" lang="ja-JP" altLang="en-US" dirty="0"/>
              <a:t>提案部分</a:t>
            </a:r>
          </a:p>
        </p:txBody>
      </p:sp>
      <p:sp>
        <p:nvSpPr>
          <p:cNvPr id="9" name="テキスト ボックス 8">
            <a:extLst>
              <a:ext uri="{FF2B5EF4-FFF2-40B4-BE49-F238E27FC236}">
                <a16:creationId xmlns:a16="http://schemas.microsoft.com/office/drawing/2014/main" id="{05C11AA9-A6BC-F4EB-7185-2A7B78D6B53D}"/>
              </a:ext>
            </a:extLst>
          </p:cNvPr>
          <p:cNvSpPr txBox="1"/>
          <p:nvPr/>
        </p:nvSpPr>
        <p:spPr>
          <a:xfrm>
            <a:off x="6274571" y="3959814"/>
            <a:ext cx="2344135" cy="369332"/>
          </a:xfrm>
          <a:prstGeom prst="rect">
            <a:avLst/>
          </a:prstGeom>
          <a:noFill/>
        </p:spPr>
        <p:txBody>
          <a:bodyPr wrap="square" rtlCol="0">
            <a:spAutoFit/>
          </a:bodyPr>
          <a:lstStyle/>
          <a:p>
            <a:pPr algn="ctr"/>
            <a:r>
              <a:rPr kumimoji="1" lang="en-US" altLang="ja-JP" dirty="0"/>
              <a:t>LLM </a:t>
            </a:r>
            <a:r>
              <a:rPr kumimoji="1" lang="ja-JP" altLang="en-US" dirty="0"/>
              <a:t>から得た追加項</a:t>
            </a:r>
          </a:p>
        </p:txBody>
      </p:sp>
    </p:spTree>
    <p:extLst>
      <p:ext uri="{BB962C8B-B14F-4D97-AF65-F5344CB8AC3E}">
        <p14:creationId xmlns:p14="http://schemas.microsoft.com/office/powerpoint/2010/main" val="2038606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t>はじめに</a:t>
            </a:r>
            <a:endParaRPr lang="en-US" altLang="ja-JP" sz="2400" dirty="0"/>
          </a:p>
          <a:p>
            <a:r>
              <a:rPr lang="ja-JP" altLang="en-US" sz="2400" dirty="0">
                <a:solidFill>
                  <a:srgbClr val="FFC000"/>
                </a:solidFill>
              </a:rPr>
              <a:t>要素技術</a:t>
            </a:r>
            <a:endParaRPr lang="en-US" altLang="ja-JP" sz="2400" dirty="0">
              <a:solidFill>
                <a:srgbClr val="FFC000"/>
              </a:solidFill>
            </a:endParaRPr>
          </a:p>
          <a:p>
            <a:r>
              <a:rPr lang="ja-JP" altLang="en-US" sz="2400" dirty="0">
                <a:solidFill>
                  <a:schemeClr val="tx1">
                    <a:lumMod val="95000"/>
                  </a:schemeClr>
                </a:solidFill>
              </a:rPr>
              <a:t>提案手法</a:t>
            </a:r>
            <a:endParaRPr lang="en-US" altLang="ja-JP" sz="2400" dirty="0">
              <a:solidFill>
                <a:schemeClr val="tx1">
                  <a:lumMod val="95000"/>
                </a:schemeClr>
              </a:solidFill>
            </a:endParaRPr>
          </a:p>
          <a:p>
            <a:r>
              <a:rPr lang="ja-JP" altLang="en-US" sz="2400" dirty="0"/>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8</a:t>
            </a:fld>
            <a:endParaRPr kumimoji="1" lang="ja-JP" altLang="en-US" dirty="0"/>
          </a:p>
        </p:txBody>
      </p:sp>
    </p:spTree>
    <p:extLst>
      <p:ext uri="{BB962C8B-B14F-4D97-AF65-F5344CB8AC3E}">
        <p14:creationId xmlns:p14="http://schemas.microsoft.com/office/powerpoint/2010/main" val="2254980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ダイアグラム&#10;&#10;自動的に生成された説明">
            <a:extLst>
              <a:ext uri="{FF2B5EF4-FFF2-40B4-BE49-F238E27FC236}">
                <a16:creationId xmlns:a16="http://schemas.microsoft.com/office/drawing/2014/main" id="{B94DA915-3645-4E5F-F423-BC2E44E77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7079" y="3233970"/>
            <a:ext cx="3114518" cy="2749260"/>
          </a:xfrm>
          <a:prstGeom prst="rect">
            <a:avLst/>
          </a:prstGeom>
        </p:spPr>
      </p:pic>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883250" cy="914730"/>
          </a:xfrm>
        </p:spPr>
        <p:txBody>
          <a:bodyPr>
            <a:normAutofit fontScale="90000"/>
          </a:bodyPr>
          <a:lstStyle/>
          <a:p>
            <a:r>
              <a:rPr kumimoji="1" lang="en-US" altLang="ja-JP" sz="3600" b="1" dirty="0"/>
              <a:t>BERT</a:t>
            </a:r>
            <a:r>
              <a:rPr kumimoji="1" lang="en-US" altLang="ja-JP" sz="2700" baseline="50000" dirty="0">
                <a:effectLst>
                  <a:glow rad="38100">
                    <a:schemeClr val="bg1">
                      <a:lumMod val="65000"/>
                      <a:lumOff val="35000"/>
                      <a:alpha val="40000"/>
                    </a:schemeClr>
                  </a:glow>
                </a:effectLst>
              </a:rPr>
              <a:t>[1]</a:t>
            </a:r>
            <a:r>
              <a:rPr lang="ja-JP" altLang="en-US" sz="3600" dirty="0"/>
              <a:t> </a:t>
            </a:r>
            <a:r>
              <a:rPr lang="en-US" altLang="ja-JP" sz="2000" dirty="0"/>
              <a:t>(</a:t>
            </a:r>
            <a:r>
              <a:rPr lang="en-US" altLang="ja-JP" sz="2000" dirty="0">
                <a:solidFill>
                  <a:schemeClr val="tx1"/>
                </a:solidFill>
              </a:rPr>
              <a:t>Bidirectional Encoder Representations from Transformers</a:t>
            </a:r>
            <a:r>
              <a:rPr lang="en-US" altLang="ja-JP" sz="2000" dirty="0"/>
              <a: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9</a:t>
            </a:fld>
            <a:endParaRPr kumimoji="1" lang="ja-JP" altLang="en-US" dirty="0"/>
          </a:p>
        </p:txBody>
      </p:sp>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3416320"/>
          </a:xfrm>
          <a:prstGeom prst="rect">
            <a:avLst/>
          </a:prstGeom>
          <a:noFill/>
        </p:spPr>
        <p:txBody>
          <a:bodyPr wrap="square" rtlCol="0">
            <a:spAutoFit/>
          </a:bodyPr>
          <a:lstStyle/>
          <a:p>
            <a:pPr marL="285750" indent="-285750">
              <a:buFont typeface="Arial" panose="020B0604020202020204" pitchFamily="34" charset="0"/>
              <a:buChar char="•"/>
            </a:pPr>
            <a:r>
              <a:rPr lang="ja-JP" altLang="en-US" sz="2400" dirty="0"/>
              <a:t>複数の双方向 </a:t>
            </a:r>
            <a:r>
              <a:rPr lang="en" altLang="ja-JP" sz="2400" dirty="0">
                <a:effectLst>
                  <a:glow rad="38100">
                    <a:schemeClr val="bg1">
                      <a:lumMod val="50000"/>
                      <a:lumOff val="50000"/>
                      <a:alpha val="20000"/>
                    </a:schemeClr>
                  </a:glow>
                </a:effectLst>
              </a:rPr>
              <a:t>Transformer</a:t>
            </a:r>
            <a:r>
              <a:rPr lang="en-US" altLang="ja-JP" sz="2400" dirty="0"/>
              <a:t> </a:t>
            </a:r>
            <a:r>
              <a:rPr lang="ja-JP" altLang="en-US" sz="2400" dirty="0"/>
              <a:t>に基づく</a:t>
            </a:r>
            <a:endParaRPr lang="en-US" altLang="ja-JP" sz="2400" dirty="0"/>
          </a:p>
          <a:p>
            <a:r>
              <a:rPr lang="ja-JP" altLang="en-US" sz="2400" dirty="0"/>
              <a:t>　汎用言語モデル</a:t>
            </a:r>
            <a:endParaRPr lang="en-US" altLang="ja-JP" sz="2400" dirty="0"/>
          </a:p>
          <a:p>
            <a:endParaRPr lang="en-US" altLang="ja-JP" sz="2400" dirty="0"/>
          </a:p>
          <a:p>
            <a:pPr marL="285750" indent="-285750">
              <a:buFont typeface="Arial" panose="020B0604020202020204" pitchFamily="34" charset="0"/>
              <a:buChar char="•"/>
            </a:pPr>
            <a:r>
              <a:rPr lang="ja-JP" altLang="en-US" sz="2400" dirty="0"/>
              <a:t>事前学習済みモデルを他のタスクに</a:t>
            </a:r>
            <a:endParaRPr lang="en-US" altLang="ja-JP" sz="2400" dirty="0"/>
          </a:p>
          <a:p>
            <a:r>
              <a:rPr lang="ja-JP" altLang="en-US" sz="2400" dirty="0"/>
              <a:t>　転移させることが容易</a:t>
            </a:r>
            <a:endParaRPr lang="en-US" altLang="ja-JP" sz="2400" dirty="0"/>
          </a:p>
          <a:p>
            <a:endParaRPr lang="en-US" altLang="ja-JP" sz="2400" dirty="0"/>
          </a:p>
          <a:p>
            <a:pPr marL="342900" indent="-342900">
              <a:buFont typeface="Arial" panose="020B0604020202020204" pitchFamily="34" charset="0"/>
              <a:buChar char="•"/>
            </a:pPr>
            <a:r>
              <a:rPr lang="ja-JP" altLang="en-US" sz="2400" dirty="0">
                <a:solidFill>
                  <a:schemeClr val="tx1"/>
                </a:solidFill>
              </a:rPr>
              <a:t>東北大学による事前学習モデル</a:t>
            </a:r>
            <a:br>
              <a:rPr lang="en-US" altLang="ja-JP" sz="2400" dirty="0">
                <a:solidFill>
                  <a:schemeClr val="tx1"/>
                </a:solidFill>
              </a:rPr>
            </a:br>
            <a:r>
              <a:rPr lang="en-US" altLang="ja-JP" sz="2400" dirty="0">
                <a:solidFill>
                  <a:schemeClr val="tx1"/>
                </a:solidFill>
              </a:rPr>
              <a:t>BERT-base</a:t>
            </a:r>
            <a:r>
              <a:rPr lang="en-US" altLang="ja-JP" sz="2400" baseline="30000" dirty="0">
                <a:solidFill>
                  <a:schemeClr val="tx1"/>
                </a:solidFill>
              </a:rPr>
              <a:t>[2]</a:t>
            </a:r>
            <a:r>
              <a:rPr lang="en-US" altLang="ja-JP" sz="2400" dirty="0">
                <a:solidFill>
                  <a:schemeClr val="tx1"/>
                </a:solidFill>
              </a:rPr>
              <a:t> </a:t>
            </a:r>
            <a:r>
              <a:rPr lang="ja-JP" altLang="en-US" sz="2400" dirty="0">
                <a:solidFill>
                  <a:schemeClr val="tx1"/>
                </a:solidFill>
              </a:rPr>
              <a:t>を使用</a:t>
            </a:r>
            <a:endParaRPr lang="en-US" altLang="ja-JP" sz="2400" dirty="0">
              <a:solidFill>
                <a:schemeClr val="tx1"/>
              </a:solidFill>
            </a:endParaRPr>
          </a:p>
          <a:p>
            <a:pPr marL="342900" indent="-342900">
              <a:buFont typeface="Arial" panose="020B0604020202020204" pitchFamily="34" charset="0"/>
              <a:buChar char="•"/>
            </a:pPr>
            <a:endParaRPr lang="en-US" altLang="ja-JP" sz="2400" dirty="0"/>
          </a:p>
        </p:txBody>
      </p:sp>
      <p:sp>
        <p:nvSpPr>
          <p:cNvPr id="11" name="テキスト ボックス 10">
            <a:extLst>
              <a:ext uri="{FF2B5EF4-FFF2-40B4-BE49-F238E27FC236}">
                <a16:creationId xmlns:a16="http://schemas.microsoft.com/office/drawing/2014/main" id="{4E1D90F4-2C2B-1B8B-C22D-6D00B19440BB}"/>
              </a:ext>
            </a:extLst>
          </p:cNvPr>
          <p:cNvSpPr txBox="1"/>
          <p:nvPr/>
        </p:nvSpPr>
        <p:spPr>
          <a:xfrm>
            <a:off x="813315" y="5138598"/>
            <a:ext cx="4572000" cy="1123384"/>
          </a:xfrm>
          <a:prstGeom prst="rect">
            <a:avLst/>
          </a:prstGeom>
          <a:noFill/>
        </p:spPr>
        <p:txBody>
          <a:bodyPr wrap="square">
            <a:spAutoFit/>
          </a:bodyPr>
          <a:lstStyle/>
          <a:p>
            <a:r>
              <a:rPr lang="en" altLang="ja-JP" sz="1100" dirty="0"/>
              <a:t>[1]Devlin, Jacob and Chang, Ming-Wei and Lee, Kenton and Toutanova, Kristina. </a:t>
            </a:r>
          </a:p>
          <a:p>
            <a:r>
              <a:rPr lang="en" altLang="ja-JP" sz="1100" dirty="0"/>
              <a:t>BERT: Pre-training of Deep Bidirectional Transformers for Language Understanding. 2019.</a:t>
            </a:r>
            <a:br>
              <a:rPr lang="en" altLang="ja-JP" sz="1100" dirty="0"/>
            </a:br>
            <a:endParaRPr lang="en" altLang="ja-JP" sz="1100" dirty="0"/>
          </a:p>
          <a:p>
            <a:r>
              <a:rPr kumimoji="1" lang="en-US" altLang="ja-JP" sz="1200" b="0" i="0" u="none" strike="noStrike" kern="1200" cap="none" spc="0" normalizeH="0" baseline="0" noProof="0" dirty="0">
                <a:ln>
                  <a:noFill/>
                </a:ln>
                <a:effectLst/>
                <a:uLnTx/>
                <a:uFillTx/>
                <a:latin typeface="游ゴシック" panose="020F0502020204030204"/>
                <a:ea typeface="游ゴシック" panose="020B0400000000000000" pitchFamily="50" charset="-128"/>
                <a:cs typeface="+mn-cs"/>
              </a:rPr>
              <a:t>[2]https://huggingface.co/cl-tohoku/bert-base-japanese-v3</a:t>
            </a:r>
            <a:endParaRPr kumimoji="1" lang="ja-JP" altLang="en-US" sz="1100" dirty="0"/>
          </a:p>
        </p:txBody>
      </p:sp>
    </p:spTree>
    <p:extLst>
      <p:ext uri="{BB962C8B-B14F-4D97-AF65-F5344CB8AC3E}">
        <p14:creationId xmlns:p14="http://schemas.microsoft.com/office/powerpoint/2010/main" val="30744816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メッシュ">
  <a:themeElements>
    <a:clrScheme name="メッシュ">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fontScheme name="メッシュ">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スケール">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メッシュ</Template>
  <TotalTime>34589</TotalTime>
  <Words>5358</Words>
  <Application>Microsoft Office PowerPoint</Application>
  <PresentationFormat>画面に合わせる (4:3)</PresentationFormat>
  <Paragraphs>754</Paragraphs>
  <Slides>50</Slides>
  <Notes>44</Notes>
  <HiddenSlides>3</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50</vt:i4>
      </vt:variant>
    </vt:vector>
  </HeadingPairs>
  <TitlesOfParts>
    <vt:vector size="59" baseType="lpstr">
      <vt:lpstr>BIZ UDP明朝 Medium</vt:lpstr>
      <vt:lpstr>游ゴシック</vt:lpstr>
      <vt:lpstr>Arial</vt:lpstr>
      <vt:lpstr>Cambria Math</vt:lpstr>
      <vt:lpstr>Century Gothic</vt:lpstr>
      <vt:lpstr>Consolas</vt:lpstr>
      <vt:lpstr>Courier New</vt:lpstr>
      <vt:lpstr>Lato</vt:lpstr>
      <vt:lpstr>メッシュ</vt:lpstr>
      <vt:lpstr>BERT を用いた原文と要約文の 分散表現の最適な統合手法の検討 </vt:lpstr>
      <vt:lpstr>発表の流れ</vt:lpstr>
      <vt:lpstr>発表の流れ</vt:lpstr>
      <vt:lpstr>PowerPoint プレゼンテーション</vt:lpstr>
      <vt:lpstr>PowerPoint プレゼンテーション</vt:lpstr>
      <vt:lpstr>PowerPoint プレゼンテーション</vt:lpstr>
      <vt:lpstr>PowerPoint プレゼンテーション</vt:lpstr>
      <vt:lpstr>発表の流れ</vt:lpstr>
      <vt:lpstr>BERT[1] (Bidirectional Encoder Representations from Transformers)</vt:lpstr>
      <vt:lpstr>発表の流れ</vt:lpstr>
      <vt:lpstr>PowerPoint プレゼンテーション</vt:lpstr>
      <vt:lpstr>PowerPoint プレゼンテーション</vt:lpstr>
      <vt:lpstr>発表の流れ</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発表の流れ</vt:lpstr>
      <vt:lpstr>まとめと今後の課題</vt:lpstr>
      <vt:lpstr>今後の課題</vt:lpstr>
      <vt:lpstr>PowerPoint プレゼンテーション</vt:lpstr>
      <vt:lpstr>PowerPoint プレゼンテーション</vt:lpstr>
      <vt:lpstr>Doc2Vec</vt:lpstr>
      <vt:lpstr>PowerPoint プレゼンテーション</vt:lpstr>
      <vt:lpstr>基礎実験</vt:lpstr>
      <vt:lpstr>前処理</vt:lpstr>
      <vt:lpstr>重複キャプションデータの削除</vt:lpstr>
      <vt:lpstr>キャプションを入力とする動作ラベル識別</vt:lpstr>
      <vt:lpstr>データ数 (キャプション)</vt:lpstr>
      <vt:lpstr>PowerPoint プレゼンテーション</vt:lpstr>
      <vt:lpstr>PowerPoint プレゼンテーション</vt:lpstr>
      <vt:lpstr>SpecAugment [Time Warping]</vt:lpstr>
      <vt:lpstr>VGG</vt:lpstr>
      <vt:lpstr>Residual Net (ResNet)</vt:lpstr>
      <vt:lpstr>PowerPoint プレゼンテーション</vt:lpstr>
      <vt:lpstr>Doc2Vec 学習パラメータ</vt:lpstr>
      <vt:lpstr>PowerPoint プレゼンテーション</vt:lpstr>
      <vt:lpstr>PowerPoint プレゼンテーション</vt:lpstr>
      <vt:lpstr>PowerPoint プレゼンテーション</vt:lpstr>
      <vt:lpstr>音声を入力とする動作ラベル識別</vt:lpstr>
      <vt:lpstr>PowerPoint プレゼンテーション</vt:lpstr>
      <vt:lpstr>音声を入力とする動作ラベル識別</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 Y</dc:creator>
  <cp:lastModifiedBy>YUSEI TAKAYAMA</cp:lastModifiedBy>
  <cp:revision>657</cp:revision>
  <dcterms:created xsi:type="dcterms:W3CDTF">2020-01-13T19:40:26Z</dcterms:created>
  <dcterms:modified xsi:type="dcterms:W3CDTF">2024-11-30T22:33:44Z</dcterms:modified>
</cp:coreProperties>
</file>